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60" r:id="rId4"/>
    <p:sldId id="259" r:id="rId5"/>
    <p:sldId id="281" r:id="rId6"/>
    <p:sldId id="276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1789" autoAdjust="0"/>
  </p:normalViewPr>
  <p:slideViewPr>
    <p:cSldViewPr snapToGrid="0">
      <p:cViewPr varScale="1">
        <p:scale>
          <a:sx n="65" d="100"/>
          <a:sy n="65" d="100"/>
        </p:scale>
        <p:origin x="1296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64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530D3-2C94-4974-9EB7-D7FC0AE2766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77E57-E4F5-483C-BD90-C5E6B0399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27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F541A-00BC-4B55-885A-32544417410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6413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35130" y="4402183"/>
            <a:ext cx="6439989" cy="41017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22012-3566-4826-9790-C173062FD5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30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2012-3566-4826-9790-C173062FD5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938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2012-3566-4826-9790-C173062FD5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514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2012-3566-4826-9790-C173062FD5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402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2012-3566-4826-9790-C173062FD5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12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2012-3566-4826-9790-C173062FD5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43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2012-3566-4826-9790-C173062FD5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42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25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5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78" indent="0">
              <a:buFontTx/>
              <a:buNone/>
              <a:defRPr/>
            </a:lvl2pPr>
            <a:lvl3pPr marL="914354" indent="0">
              <a:buFontTx/>
              <a:buNone/>
              <a:defRPr/>
            </a:lvl3pPr>
            <a:lvl4pPr marL="1371532" indent="0">
              <a:buFontTx/>
              <a:buNone/>
              <a:defRPr/>
            </a:lvl4pPr>
            <a:lvl5pPr marL="1828709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8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4702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387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>
              <a:buFontTx/>
              <a:buNone/>
              <a:defRPr/>
            </a:lvl2pPr>
            <a:lvl3pPr marL="914354" indent="0">
              <a:buFontTx/>
              <a:buNone/>
              <a:defRPr/>
            </a:lvl3pPr>
            <a:lvl4pPr marL="1371532" indent="0">
              <a:buFontTx/>
              <a:buNone/>
              <a:defRPr/>
            </a:lvl4pPr>
            <a:lvl5pPr marL="1828709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0272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178" indent="0">
              <a:buFontTx/>
              <a:buNone/>
              <a:defRPr/>
            </a:lvl2pPr>
            <a:lvl3pPr marL="914354" indent="0">
              <a:buFontTx/>
              <a:buNone/>
              <a:defRPr/>
            </a:lvl3pPr>
            <a:lvl4pPr marL="1371532" indent="0">
              <a:buFontTx/>
              <a:buNone/>
              <a:defRPr/>
            </a:lvl4pPr>
            <a:lvl5pPr marL="1828709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4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17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5" y="609603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7" y="609600"/>
            <a:ext cx="7060151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7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3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17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75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7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7" y="273724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4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6" y="273724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1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72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3" y="51492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39" indent="0">
              <a:buNone/>
              <a:defRPr sz="1400"/>
            </a:lvl2pPr>
            <a:lvl3pPr marL="914081" indent="0">
              <a:buNone/>
              <a:defRPr sz="1200"/>
            </a:lvl3pPr>
            <a:lvl4pPr marL="1371120" indent="0">
              <a:buNone/>
              <a:defRPr sz="1000"/>
            </a:lvl4pPr>
            <a:lvl5pPr marL="1828160" indent="0">
              <a:buNone/>
              <a:defRPr sz="1000"/>
            </a:lvl5pPr>
            <a:lvl6pPr marL="2285202" indent="0">
              <a:buNone/>
              <a:defRPr sz="1000"/>
            </a:lvl6pPr>
            <a:lvl7pPr marL="2742241" indent="0">
              <a:buNone/>
              <a:defRPr sz="1000"/>
            </a:lvl7pPr>
            <a:lvl8pPr marL="3199280" indent="0">
              <a:buNone/>
              <a:defRPr sz="1000"/>
            </a:lvl8pPr>
            <a:lvl9pPr marL="365631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324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78" indent="0">
              <a:buNone/>
              <a:defRPr sz="1600"/>
            </a:lvl2pPr>
            <a:lvl3pPr marL="914354" indent="0">
              <a:buNone/>
              <a:defRPr sz="1600"/>
            </a:lvl3pPr>
            <a:lvl4pPr marL="1371532" indent="0">
              <a:buNone/>
              <a:defRPr sz="1600"/>
            </a:lvl4pPr>
            <a:lvl5pPr marL="1828709" indent="0">
              <a:buNone/>
              <a:defRPr sz="1600"/>
            </a:lvl5pPr>
            <a:lvl6pPr marL="2285886" indent="0">
              <a:buNone/>
              <a:defRPr sz="1600"/>
            </a:lvl6pPr>
            <a:lvl7pPr marL="2743062" indent="0">
              <a:buNone/>
              <a:defRPr sz="1600"/>
            </a:lvl7pPr>
            <a:lvl8pPr marL="3200240" indent="0">
              <a:buNone/>
              <a:defRPr sz="1600"/>
            </a:lvl8pPr>
            <a:lvl9pPr marL="3657418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2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3ABF2-ED08-4358-9894-943B11A7045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6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36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E41FD87-CAEB-4835-A9A2-DBB858CC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11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178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82" indent="-342882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13" indent="-285737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42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20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298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83A2072-80D8-4136-BC24-CB6A3BAB7EE9}"/>
              </a:ext>
            </a:extLst>
          </p:cNvPr>
          <p:cNvSpPr txBox="1"/>
          <p:nvPr/>
        </p:nvSpPr>
        <p:spPr>
          <a:xfrm>
            <a:off x="4724400" y="2389504"/>
            <a:ext cx="4994787" cy="311159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0400" b="1" dirty="0">
                <a:cs typeface="Times New Roman" panose="02020603050405020304" pitchFamily="18" charset="0"/>
              </a:rPr>
              <a:t>New Duty Weapon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3200" dirty="0"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cs typeface="Times New Roman" panose="02020603050405020304" pitchFamily="18" charset="0"/>
              </a:rPr>
              <a:t>Chief Mike </a:t>
            </a:r>
            <a:r>
              <a:rPr lang="en-US" sz="3200" dirty="0" err="1">
                <a:cs typeface="Times New Roman" panose="02020603050405020304" pitchFamily="18" charset="0"/>
              </a:rPr>
              <a:t>Saffell</a:t>
            </a:r>
            <a:endParaRPr lang="en-US" sz="3200" dirty="0"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cs typeface="Times New Roman" panose="02020603050405020304" pitchFamily="18" charset="0"/>
              </a:rPr>
              <a:t>Sergeant John Francis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78E84E-B09B-E943-A7B0-CDC77D3D8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80" y="1270819"/>
            <a:ext cx="4176162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80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9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18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81" y="3681413"/>
            <a:ext cx="4763559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5" y="-8467"/>
            <a:ext cx="2588559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6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4" y="-8467"/>
            <a:ext cx="2854327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61" y="3589868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4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D2304C-6929-4F4D-8CB0-B934EBE8916E}"/>
              </a:ext>
            </a:extLst>
          </p:cNvPr>
          <p:cNvSpPr txBox="1"/>
          <p:nvPr/>
        </p:nvSpPr>
        <p:spPr>
          <a:xfrm>
            <a:off x="7120922" y="233918"/>
            <a:ext cx="5062252" cy="63582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US" sz="11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en-US" sz="5800" b="1" dirty="0"/>
              <a:t>Overview</a:t>
            </a:r>
          </a:p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US" sz="3600" dirty="0"/>
          </a:p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3600" dirty="0"/>
              <a:t>History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endParaRPr lang="en-US" sz="3600" dirty="0"/>
          </a:p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3600" dirty="0"/>
              <a:t>Research</a:t>
            </a:r>
          </a:p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US" sz="3600" dirty="0"/>
          </a:p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3600" dirty="0"/>
              <a:t>Solution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endParaRPr lang="en-US" sz="3600" dirty="0"/>
          </a:p>
          <a:p>
            <a:pPr marL="285737" indent="-285737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3600" dirty="0"/>
              <a:t>Questions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8D6D4F-E91F-CE42-8688-CFD2A6A94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2" y="1307307"/>
            <a:ext cx="481864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010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B7164A-17DC-46A6-AA44-1E35BA6E016B}"/>
              </a:ext>
            </a:extLst>
          </p:cNvPr>
          <p:cNvSpPr txBox="1"/>
          <p:nvPr/>
        </p:nvSpPr>
        <p:spPr>
          <a:xfrm>
            <a:off x="788875" y="2127622"/>
            <a:ext cx="8861485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>
              <a:latin typeface="+mj-lt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May of 2013, the Police Department transitioned to the Glock G21 for the duty weapon. 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that time, it was superior to the weapon it replaced. Today, there are many manufacturers that produce weapon platforms that are vastly superior to the Glock G21 issued today.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over 11 years, </a:t>
            </a:r>
            <a:r>
              <a:rPr lang="en-US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 current Glock duty weapons require a major overhaul. 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 after the service, the current Glock G21 is technologically outdated, and newer technology has surpassed its performance and ergonomic capabilities. 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882" indent="-342882" algn="just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7ACC48-56A6-4C9F-9765-EFAA18ACDFCC}"/>
              </a:ext>
            </a:extLst>
          </p:cNvPr>
          <p:cNvSpPr txBox="1"/>
          <p:nvPr/>
        </p:nvSpPr>
        <p:spPr>
          <a:xfrm>
            <a:off x="284869" y="497586"/>
            <a:ext cx="8859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0070C0"/>
                </a:solidFill>
              </a:rPr>
              <a:t>History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EC7EC1-725E-CA21-E714-5CFACA64A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56" y="117987"/>
            <a:ext cx="214162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20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4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9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1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2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3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5" name="Isosceles Triangle 84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438E2FD-CDA2-4342-B4E7-E92ABE9093B8}"/>
              </a:ext>
            </a:extLst>
          </p:cNvPr>
          <p:cNvSpPr txBox="1"/>
          <p:nvPr/>
        </p:nvSpPr>
        <p:spPr>
          <a:xfrm>
            <a:off x="25692" y="420540"/>
            <a:ext cx="9078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5400" dirty="0">
                <a:solidFill>
                  <a:srgbClr val="0070C0"/>
                </a:solidFill>
              </a:rPr>
              <a:t>Research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140001-6E34-F900-D13C-E2A18FCFB282}"/>
              </a:ext>
            </a:extLst>
          </p:cNvPr>
          <p:cNvSpPr txBox="1"/>
          <p:nvPr/>
        </p:nvSpPr>
        <p:spPr>
          <a:xfrm>
            <a:off x="1033999" y="2166830"/>
            <a:ext cx="8108913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GPD conducted a rigorous testing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Handguns from multiple manufactures wer</a:t>
            </a:r>
            <a:r>
              <a:rPr lang="en-US" sz="22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evaluated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process was narrowed dow</a:t>
            </a:r>
            <a:r>
              <a:rPr lang="en-US" sz="22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to two firearms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2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Glock Gen 5 G47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2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Springfield Echelon</a:t>
            </a:r>
          </a:p>
          <a:p>
            <a:pPr lvl="2"/>
            <a:endParaRPr lang="en-US" sz="2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department personnel were exposed to both weapons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Springfield Echelon was favored 98% over the Glock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Officers had direct input on the decision-making process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200" kern="100" dirty="0">
              <a:highlight>
                <a:srgbClr val="FFFF00"/>
              </a:highlight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927737-A50D-1255-0F99-55C68BA50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67" y="206477"/>
            <a:ext cx="214162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4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9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1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2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3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5" name="Isosceles Triangle 84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438E2FD-CDA2-4342-B4E7-E92ABE9093B8}"/>
              </a:ext>
            </a:extLst>
          </p:cNvPr>
          <p:cNvSpPr txBox="1"/>
          <p:nvPr/>
        </p:nvSpPr>
        <p:spPr>
          <a:xfrm>
            <a:off x="25692" y="420540"/>
            <a:ext cx="9078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5400" dirty="0">
                <a:solidFill>
                  <a:srgbClr val="0070C0"/>
                </a:solidFill>
              </a:rPr>
              <a:t>Solution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140001-6E34-F900-D13C-E2A18FCFB282}"/>
              </a:ext>
            </a:extLst>
          </p:cNvPr>
          <p:cNvSpPr txBox="1"/>
          <p:nvPr/>
        </p:nvSpPr>
        <p:spPr>
          <a:xfrm>
            <a:off x="1268879" y="2088988"/>
            <a:ext cx="810891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 has identified a new replacement weapon for the Glock G21, the Springfield Armory Echelon.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Echelon is a 9mm caliber handgun that is modular in design and accepts a red dot aiming system.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modular design also makes it adaptable for the future and will extend its service life.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 received quotes from three different vendors and negotiated the best deal, as well as being able to utilize vendor </a:t>
            </a:r>
            <a:r>
              <a:rPr lang="en-US" sz="20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credit.</a:t>
            </a:r>
            <a:endParaRPr lang="en-US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927737-A50D-1255-0F99-55C68BA50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67" y="206477"/>
            <a:ext cx="214162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11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1D1461-C267-44DF-AA50-9FBF008FC862}"/>
              </a:ext>
            </a:extLst>
          </p:cNvPr>
          <p:cNvSpPr txBox="1"/>
          <p:nvPr/>
        </p:nvSpPr>
        <p:spPr>
          <a:xfrm>
            <a:off x="1765316" y="3018439"/>
            <a:ext cx="9269337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70C0"/>
                </a:solidFill>
              </a:rPr>
              <a:t>Questions?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AD4B5F-E76B-C8E2-3901-71D8CBF15B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40" y="2103120"/>
            <a:ext cx="3105352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5389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15440</TotalTime>
  <Words>246</Words>
  <Application>Microsoft Office PowerPoint</Application>
  <PresentationFormat>Widescreen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Dunlap, Troy</dc:creator>
  <cp:lastModifiedBy>Becky Romero</cp:lastModifiedBy>
  <cp:revision>150</cp:revision>
  <cp:lastPrinted>2022-04-07T21:16:24Z</cp:lastPrinted>
  <dcterms:created xsi:type="dcterms:W3CDTF">2022-03-21T17:58:42Z</dcterms:created>
  <dcterms:modified xsi:type="dcterms:W3CDTF">2024-07-17T03:13:55Z</dcterms:modified>
</cp:coreProperties>
</file>