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8288000" cy="10287000"/>
  <p:notesSz cx="6858000" cy="9144000"/>
  <p:embeddedFontLst>
    <p:embeddedFont>
      <p:font typeface="Canva Sans Bold" panose="020B0604020202020204" charset="0"/>
      <p:regular r:id="rId11"/>
    </p:embeddedFont>
    <p:embeddedFont>
      <p:font typeface="Canva Sans Italics" panose="020B0604020202020204" charset="0"/>
      <p:regular r:id="rId12"/>
    </p:embeddedFont>
    <p:embeddedFont>
      <p:font typeface="Inter Bold" panose="020B0604020202020204" charset="0"/>
      <p:regular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100" d="100"/>
          <a:sy n="100" d="100"/>
        </p:scale>
        <p:origin x="65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sv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4AAD">
                <a:alpha val="100000"/>
              </a:srgbClr>
            </a:gs>
            <a:gs pos="100000">
              <a:srgbClr val="6C92E6">
                <a:alpha val="100000"/>
              </a:srgbClr>
            </a:gs>
          </a:gsLst>
          <a:lin ang="0"/>
        </a:gradFill>
        <a:effectLst/>
      </p:bgPr>
    </p:bg>
    <p:spTree>
      <p:nvGrpSpPr>
        <p:cNvPr id="1" name=""/>
        <p:cNvGrpSpPr/>
        <p:nvPr/>
      </p:nvGrpSpPr>
      <p:grpSpPr>
        <a:xfrm>
          <a:off x="0" y="0"/>
          <a:ext cx="0" cy="0"/>
          <a:chOff x="0" y="0"/>
          <a:chExt cx="0" cy="0"/>
        </a:xfrm>
      </p:grpSpPr>
      <p:grpSp>
        <p:nvGrpSpPr>
          <p:cNvPr id="2" name="Group 2"/>
          <p:cNvGrpSpPr/>
          <p:nvPr/>
        </p:nvGrpSpPr>
        <p:grpSpPr>
          <a:xfrm>
            <a:off x="312043" y="2275104"/>
            <a:ext cx="7743444" cy="7882117"/>
            <a:chOff x="0" y="0"/>
            <a:chExt cx="2039425" cy="2075948"/>
          </a:xfrm>
        </p:grpSpPr>
        <p:sp>
          <p:nvSpPr>
            <p:cNvPr id="3" name="Freeform 3"/>
            <p:cNvSpPr/>
            <p:nvPr/>
          </p:nvSpPr>
          <p:spPr>
            <a:xfrm>
              <a:off x="0" y="0"/>
              <a:ext cx="2039426" cy="2075948"/>
            </a:xfrm>
            <a:custGeom>
              <a:avLst/>
              <a:gdLst/>
              <a:ahLst/>
              <a:cxnLst/>
              <a:rect l="l" t="t" r="r" b="b"/>
              <a:pathLst>
                <a:path w="2039426" h="2075948">
                  <a:moveTo>
                    <a:pt x="0" y="0"/>
                  </a:moveTo>
                  <a:lnTo>
                    <a:pt x="2039426" y="0"/>
                  </a:lnTo>
                  <a:lnTo>
                    <a:pt x="2039426" y="2075948"/>
                  </a:lnTo>
                  <a:lnTo>
                    <a:pt x="0" y="2075948"/>
                  </a:lnTo>
                  <a:close/>
                </a:path>
              </a:pathLst>
            </a:custGeom>
            <a:solidFill>
              <a:srgbClr val="1C1E68"/>
            </a:solidFill>
          </p:spPr>
          <p:txBody>
            <a:bodyPr/>
            <a:lstStyle/>
            <a:p>
              <a:endParaRPr lang="en-US"/>
            </a:p>
          </p:txBody>
        </p:sp>
        <p:sp>
          <p:nvSpPr>
            <p:cNvPr id="4" name="TextBox 4"/>
            <p:cNvSpPr txBox="1"/>
            <p:nvPr/>
          </p:nvSpPr>
          <p:spPr>
            <a:xfrm>
              <a:off x="0" y="-57150"/>
              <a:ext cx="2039425" cy="2133098"/>
            </a:xfrm>
            <a:prstGeom prst="rect">
              <a:avLst/>
            </a:prstGeom>
          </p:spPr>
          <p:txBody>
            <a:bodyPr lIns="50800" tIns="50800" rIns="50800" bIns="50800" rtlCol="0" anchor="ctr"/>
            <a:lstStyle/>
            <a:p>
              <a:pPr algn="ctr">
                <a:lnSpc>
                  <a:spcPts val="2355"/>
                </a:lnSpc>
              </a:pPr>
              <a:endParaRPr/>
            </a:p>
          </p:txBody>
        </p:sp>
      </p:grpSp>
      <p:grpSp>
        <p:nvGrpSpPr>
          <p:cNvPr id="5" name="Group 5"/>
          <p:cNvGrpSpPr/>
          <p:nvPr/>
        </p:nvGrpSpPr>
        <p:grpSpPr>
          <a:xfrm>
            <a:off x="498019" y="5170547"/>
            <a:ext cx="7371492" cy="4868042"/>
            <a:chOff x="0" y="0"/>
            <a:chExt cx="9828656" cy="6490723"/>
          </a:xfrm>
        </p:grpSpPr>
        <p:pic>
          <p:nvPicPr>
            <p:cNvPr id="6" name="Picture 6"/>
            <p:cNvPicPr>
              <a:picLocks noChangeAspect="1"/>
            </p:cNvPicPr>
            <p:nvPr/>
          </p:nvPicPr>
          <p:blipFill>
            <a:blip r:embed="rId2"/>
            <a:srcRect l="34488" r="9512"/>
            <a:stretch>
              <a:fillRect/>
            </a:stretch>
          </p:blipFill>
          <p:spPr>
            <a:xfrm>
              <a:off x="0" y="0"/>
              <a:ext cx="4850828" cy="6490723"/>
            </a:xfrm>
            <a:prstGeom prst="rect">
              <a:avLst/>
            </a:prstGeom>
          </p:spPr>
        </p:pic>
        <p:pic>
          <p:nvPicPr>
            <p:cNvPr id="7" name="Picture 7"/>
            <p:cNvPicPr>
              <a:picLocks noChangeAspect="1"/>
            </p:cNvPicPr>
            <p:nvPr/>
          </p:nvPicPr>
          <p:blipFill>
            <a:blip r:embed="rId3"/>
            <a:srcRect l="9061" t="4518" r="8911" b="23742"/>
            <a:stretch>
              <a:fillRect/>
            </a:stretch>
          </p:blipFill>
          <p:spPr>
            <a:xfrm flipH="1" flipV="1">
              <a:off x="4977828" y="0"/>
              <a:ext cx="4850828" cy="3181861"/>
            </a:xfrm>
            <a:prstGeom prst="rect">
              <a:avLst/>
            </a:prstGeom>
          </p:spPr>
        </p:pic>
        <p:pic>
          <p:nvPicPr>
            <p:cNvPr id="8" name="Picture 8"/>
            <p:cNvPicPr>
              <a:picLocks noChangeAspect="1"/>
            </p:cNvPicPr>
            <p:nvPr/>
          </p:nvPicPr>
          <p:blipFill>
            <a:blip r:embed="rId4"/>
            <a:srcRect t="6293" b="6293"/>
            <a:stretch>
              <a:fillRect/>
            </a:stretch>
          </p:blipFill>
          <p:spPr>
            <a:xfrm>
              <a:off x="4977828" y="3308861"/>
              <a:ext cx="4850828" cy="3181861"/>
            </a:xfrm>
            <a:prstGeom prst="rect">
              <a:avLst/>
            </a:prstGeom>
          </p:spPr>
        </p:pic>
      </p:grpSp>
      <p:sp>
        <p:nvSpPr>
          <p:cNvPr id="9" name="Freeform 9"/>
          <p:cNvSpPr/>
          <p:nvPr/>
        </p:nvSpPr>
        <p:spPr>
          <a:xfrm>
            <a:off x="498019" y="2412970"/>
            <a:ext cx="7371492" cy="2550331"/>
          </a:xfrm>
          <a:custGeom>
            <a:avLst/>
            <a:gdLst/>
            <a:ahLst/>
            <a:cxnLst/>
            <a:rect l="l" t="t" r="r" b="b"/>
            <a:pathLst>
              <a:path w="7371492" h="2550331">
                <a:moveTo>
                  <a:pt x="0" y="0"/>
                </a:moveTo>
                <a:lnTo>
                  <a:pt x="7371492" y="0"/>
                </a:lnTo>
                <a:lnTo>
                  <a:pt x="7371492" y="2550331"/>
                </a:lnTo>
                <a:lnTo>
                  <a:pt x="0" y="2550331"/>
                </a:lnTo>
                <a:lnTo>
                  <a:pt x="0" y="0"/>
                </a:lnTo>
                <a:close/>
              </a:path>
            </a:pathLst>
          </a:custGeom>
          <a:blipFill>
            <a:blip r:embed="rId5"/>
            <a:stretch>
              <a:fillRect t="-34426" b="-3710"/>
            </a:stretch>
          </a:blipFill>
        </p:spPr>
        <p:txBody>
          <a:bodyPr/>
          <a:lstStyle/>
          <a:p>
            <a:endParaRPr lang="en-US"/>
          </a:p>
        </p:txBody>
      </p:sp>
      <p:sp>
        <p:nvSpPr>
          <p:cNvPr id="10" name="TextBox 10"/>
          <p:cNvSpPr txBox="1"/>
          <p:nvPr/>
        </p:nvSpPr>
        <p:spPr>
          <a:xfrm>
            <a:off x="1486509" y="742689"/>
            <a:ext cx="17418540" cy="962946"/>
          </a:xfrm>
          <a:prstGeom prst="rect">
            <a:avLst/>
          </a:prstGeom>
        </p:spPr>
        <p:txBody>
          <a:bodyPr lIns="0" tIns="0" rIns="0" bIns="0" rtlCol="0" anchor="t">
            <a:spAutoFit/>
          </a:bodyPr>
          <a:lstStyle/>
          <a:p>
            <a:pPr algn="ctr">
              <a:lnSpc>
                <a:spcPts val="7402"/>
              </a:lnSpc>
              <a:spcBef>
                <a:spcPct val="0"/>
              </a:spcBef>
            </a:pPr>
            <a:r>
              <a:rPr lang="en-US" sz="6609">
                <a:solidFill>
                  <a:srgbClr val="1C1E68"/>
                </a:solidFill>
                <a:latin typeface="Inter Bold"/>
                <a:ea typeface="Inter Bold"/>
                <a:cs typeface="Inter Bold"/>
                <a:sym typeface="Inter Bold"/>
              </a:rPr>
              <a:t>PARKS &amp; RECREATION COMMISSION</a:t>
            </a:r>
          </a:p>
        </p:txBody>
      </p:sp>
      <p:grpSp>
        <p:nvGrpSpPr>
          <p:cNvPr id="11" name="Group 11"/>
          <p:cNvGrpSpPr>
            <a:grpSpLocks noChangeAspect="1"/>
          </p:cNvGrpSpPr>
          <p:nvPr/>
        </p:nvGrpSpPr>
        <p:grpSpPr>
          <a:xfrm>
            <a:off x="156022" y="135120"/>
            <a:ext cx="2139992" cy="2139984"/>
            <a:chOff x="0" y="0"/>
            <a:chExt cx="6350000" cy="6349975"/>
          </a:xfrm>
        </p:grpSpPr>
        <p:sp>
          <p:nvSpPr>
            <p:cNvPr id="12" name="Freeform 12"/>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6"/>
              <a:stretch>
                <a:fillRect/>
              </a:stretch>
            </a:blipFill>
          </p:spPr>
          <p:txBody>
            <a:bodyPr/>
            <a:lstStyle/>
            <a:p>
              <a:endParaRPr lang="en-US"/>
            </a:p>
          </p:txBody>
        </p:sp>
      </p:grpSp>
      <p:sp>
        <p:nvSpPr>
          <p:cNvPr id="13" name="TextBox 13"/>
          <p:cNvSpPr txBox="1"/>
          <p:nvPr/>
        </p:nvSpPr>
        <p:spPr>
          <a:xfrm>
            <a:off x="10536874" y="4965272"/>
            <a:ext cx="5560843" cy="810573"/>
          </a:xfrm>
          <a:prstGeom prst="rect">
            <a:avLst/>
          </a:prstGeom>
        </p:spPr>
        <p:txBody>
          <a:bodyPr lIns="0" tIns="0" rIns="0" bIns="0" rtlCol="0" anchor="t">
            <a:spAutoFit/>
          </a:bodyPr>
          <a:lstStyle/>
          <a:p>
            <a:pPr algn="ctr">
              <a:lnSpc>
                <a:spcPts val="6640"/>
              </a:lnSpc>
            </a:pPr>
            <a:r>
              <a:rPr lang="en-US" sz="4743">
                <a:solidFill>
                  <a:srgbClr val="FFFFFF"/>
                </a:solidFill>
                <a:latin typeface="Canva Sans Bold"/>
                <a:ea typeface="Canva Sans Bold"/>
                <a:cs typeface="Canva Sans Bold"/>
                <a:sym typeface="Canva Sans Bold"/>
              </a:rPr>
              <a:t>Stephen W. Dyson</a:t>
            </a:r>
          </a:p>
        </p:txBody>
      </p:sp>
      <p:sp>
        <p:nvSpPr>
          <p:cNvPr id="14" name="TextBox 14"/>
          <p:cNvSpPr txBox="1"/>
          <p:nvPr/>
        </p:nvSpPr>
        <p:spPr>
          <a:xfrm>
            <a:off x="8897529" y="2159680"/>
            <a:ext cx="8487166" cy="942339"/>
          </a:xfrm>
          <a:prstGeom prst="rect">
            <a:avLst/>
          </a:prstGeom>
        </p:spPr>
        <p:txBody>
          <a:bodyPr lIns="0" tIns="0" rIns="0" bIns="0" rtlCol="0" anchor="t">
            <a:spAutoFit/>
          </a:bodyPr>
          <a:lstStyle/>
          <a:p>
            <a:pPr algn="ctr">
              <a:lnSpc>
                <a:spcPts val="7279"/>
              </a:lnSpc>
              <a:spcBef>
                <a:spcPct val="0"/>
              </a:spcBef>
            </a:pPr>
            <a:r>
              <a:rPr lang="en-US" sz="6499" u="sng">
                <a:solidFill>
                  <a:srgbClr val="1C1E68"/>
                </a:solidFill>
                <a:latin typeface="Inter Bold"/>
                <a:ea typeface="Inter Bold"/>
                <a:cs typeface="Inter Bold"/>
                <a:sym typeface="Inter Bold"/>
              </a:rPr>
              <a:t>Our Commission</a:t>
            </a:r>
          </a:p>
        </p:txBody>
      </p:sp>
      <p:sp>
        <p:nvSpPr>
          <p:cNvPr id="15" name="TextBox 15"/>
          <p:cNvSpPr txBox="1"/>
          <p:nvPr/>
        </p:nvSpPr>
        <p:spPr>
          <a:xfrm>
            <a:off x="10111122" y="3243879"/>
            <a:ext cx="6348078" cy="810573"/>
          </a:xfrm>
          <a:prstGeom prst="rect">
            <a:avLst/>
          </a:prstGeom>
        </p:spPr>
        <p:txBody>
          <a:bodyPr wrap="square" lIns="0" tIns="0" rIns="0" bIns="0" rtlCol="0" anchor="t">
            <a:spAutoFit/>
          </a:bodyPr>
          <a:lstStyle/>
          <a:p>
            <a:pPr algn="ctr">
              <a:lnSpc>
                <a:spcPts val="6640"/>
              </a:lnSpc>
            </a:pPr>
            <a:r>
              <a:rPr lang="en-US" sz="4743" dirty="0">
                <a:solidFill>
                  <a:srgbClr val="FFFFFF"/>
                </a:solidFill>
                <a:latin typeface="Canva Sans Bold"/>
                <a:ea typeface="Canva Sans Bold"/>
                <a:cs typeface="Canva Sans Bold"/>
                <a:sym typeface="Canva Sans Bold"/>
              </a:rPr>
              <a:t>Woods </a:t>
            </a:r>
            <a:r>
              <a:rPr lang="en-US" sz="4743" dirty="0" err="1">
                <a:solidFill>
                  <a:srgbClr val="FFFFFF"/>
                </a:solidFill>
                <a:latin typeface="Canva Sans Bold"/>
                <a:ea typeface="Canva Sans Bold"/>
                <a:cs typeface="Canva Sans Bold"/>
                <a:sym typeface="Canva Sans Bold"/>
              </a:rPr>
              <a:t>Woolwine</a:t>
            </a:r>
            <a:r>
              <a:rPr lang="en-US" sz="4743" dirty="0">
                <a:solidFill>
                  <a:srgbClr val="FFFFFF"/>
                </a:solidFill>
                <a:latin typeface="Canva Sans Bold"/>
                <a:ea typeface="Canva Sans Bold"/>
                <a:cs typeface="Canva Sans Bold"/>
                <a:sym typeface="Canva Sans Bold"/>
              </a:rPr>
              <a:t>, Jr.</a:t>
            </a:r>
          </a:p>
        </p:txBody>
      </p:sp>
      <p:sp>
        <p:nvSpPr>
          <p:cNvPr id="16" name="TextBox 16"/>
          <p:cNvSpPr txBox="1"/>
          <p:nvPr/>
        </p:nvSpPr>
        <p:spPr>
          <a:xfrm>
            <a:off x="11140498" y="3997302"/>
            <a:ext cx="4050563" cy="599290"/>
          </a:xfrm>
          <a:prstGeom prst="rect">
            <a:avLst/>
          </a:prstGeom>
        </p:spPr>
        <p:txBody>
          <a:bodyPr lIns="0" tIns="0" rIns="0" bIns="0" rtlCol="0" anchor="t">
            <a:spAutoFit/>
          </a:bodyPr>
          <a:lstStyle/>
          <a:p>
            <a:pPr algn="ctr">
              <a:lnSpc>
                <a:spcPts val="4980"/>
              </a:lnSpc>
            </a:pPr>
            <a:r>
              <a:rPr lang="en-US" sz="3557" dirty="0">
                <a:solidFill>
                  <a:srgbClr val="FFFFFF"/>
                </a:solidFill>
                <a:latin typeface="Canva Sans Italics"/>
                <a:ea typeface="Canva Sans Italics"/>
                <a:cs typeface="Canva Sans Italics"/>
                <a:sym typeface="Canva Sans Italics"/>
              </a:rPr>
              <a:t>Commission Chair</a:t>
            </a:r>
          </a:p>
        </p:txBody>
      </p:sp>
      <p:sp>
        <p:nvSpPr>
          <p:cNvPr id="17" name="TextBox 17"/>
          <p:cNvSpPr txBox="1"/>
          <p:nvPr/>
        </p:nvSpPr>
        <p:spPr>
          <a:xfrm>
            <a:off x="10778084" y="6257394"/>
            <a:ext cx="4726057" cy="810573"/>
          </a:xfrm>
          <a:prstGeom prst="rect">
            <a:avLst/>
          </a:prstGeom>
        </p:spPr>
        <p:txBody>
          <a:bodyPr lIns="0" tIns="0" rIns="0" bIns="0" rtlCol="0" anchor="t">
            <a:spAutoFit/>
          </a:bodyPr>
          <a:lstStyle/>
          <a:p>
            <a:pPr algn="ctr">
              <a:lnSpc>
                <a:spcPts val="6640"/>
              </a:lnSpc>
            </a:pPr>
            <a:r>
              <a:rPr lang="en-US" sz="4743">
                <a:solidFill>
                  <a:srgbClr val="FFFFFF"/>
                </a:solidFill>
                <a:latin typeface="Canva Sans Bold"/>
                <a:ea typeface="Canva Sans Bold"/>
                <a:cs typeface="Canva Sans Bold"/>
                <a:sym typeface="Canva Sans Bold"/>
              </a:rPr>
              <a:t>Phillip Johnson</a:t>
            </a:r>
          </a:p>
        </p:txBody>
      </p:sp>
      <p:sp>
        <p:nvSpPr>
          <p:cNvPr id="18" name="TextBox 18"/>
          <p:cNvSpPr txBox="1"/>
          <p:nvPr/>
        </p:nvSpPr>
        <p:spPr>
          <a:xfrm>
            <a:off x="10233842" y="7639098"/>
            <a:ext cx="5863875" cy="810573"/>
          </a:xfrm>
          <a:prstGeom prst="rect">
            <a:avLst/>
          </a:prstGeom>
        </p:spPr>
        <p:txBody>
          <a:bodyPr lIns="0" tIns="0" rIns="0" bIns="0" rtlCol="0" anchor="t">
            <a:spAutoFit/>
          </a:bodyPr>
          <a:lstStyle/>
          <a:p>
            <a:pPr algn="ctr">
              <a:lnSpc>
                <a:spcPts val="6640"/>
              </a:lnSpc>
            </a:pPr>
            <a:r>
              <a:rPr lang="en-US" sz="4743">
                <a:solidFill>
                  <a:srgbClr val="FFFFFF"/>
                </a:solidFill>
                <a:latin typeface="Canva Sans Bold"/>
                <a:ea typeface="Canva Sans Bold"/>
                <a:cs typeface="Canva Sans Bold"/>
                <a:sym typeface="Canva Sans Bold"/>
              </a:rPr>
              <a:t>Eddy Lee Mathews</a:t>
            </a:r>
          </a:p>
        </p:txBody>
      </p:sp>
      <p:sp>
        <p:nvSpPr>
          <p:cNvPr id="19" name="TextBox 19"/>
          <p:cNvSpPr txBox="1"/>
          <p:nvPr/>
        </p:nvSpPr>
        <p:spPr>
          <a:xfrm>
            <a:off x="11351608" y="8930446"/>
            <a:ext cx="3628343" cy="810573"/>
          </a:xfrm>
          <a:prstGeom prst="rect">
            <a:avLst/>
          </a:prstGeom>
        </p:spPr>
        <p:txBody>
          <a:bodyPr lIns="0" tIns="0" rIns="0" bIns="0" rtlCol="0" anchor="t">
            <a:spAutoFit/>
          </a:bodyPr>
          <a:lstStyle/>
          <a:p>
            <a:pPr algn="ctr">
              <a:lnSpc>
                <a:spcPts val="6640"/>
              </a:lnSpc>
            </a:pPr>
            <a:r>
              <a:rPr lang="en-US" sz="4743">
                <a:solidFill>
                  <a:srgbClr val="FFFFFF"/>
                </a:solidFill>
                <a:latin typeface="Canva Sans Bold"/>
                <a:ea typeface="Canva Sans Bold"/>
                <a:cs typeface="Canva Sans Bold"/>
                <a:sym typeface="Canva Sans Bold"/>
              </a:rPr>
              <a:t>Carrie Scott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4AAD">
                <a:alpha val="100000"/>
              </a:srgbClr>
            </a:gs>
            <a:gs pos="100000">
              <a:srgbClr val="6C92E6">
                <a:alpha val="100000"/>
              </a:srgbClr>
            </a:gs>
          </a:gsLst>
          <a:lin ang="0"/>
        </a:gradFill>
        <a:effectLst/>
      </p:bgPr>
    </p:bg>
    <p:spTree>
      <p:nvGrpSpPr>
        <p:cNvPr id="1" name=""/>
        <p:cNvGrpSpPr/>
        <p:nvPr/>
      </p:nvGrpSpPr>
      <p:grpSpPr>
        <a:xfrm>
          <a:off x="0" y="0"/>
          <a:ext cx="0" cy="0"/>
          <a:chOff x="0" y="0"/>
          <a:chExt cx="0" cy="0"/>
        </a:xfrm>
      </p:grpSpPr>
      <p:grpSp>
        <p:nvGrpSpPr>
          <p:cNvPr id="2" name="Group 2"/>
          <p:cNvGrpSpPr/>
          <p:nvPr/>
        </p:nvGrpSpPr>
        <p:grpSpPr>
          <a:xfrm>
            <a:off x="6584109" y="3463678"/>
            <a:ext cx="11339841" cy="6500877"/>
            <a:chOff x="0" y="0"/>
            <a:chExt cx="15119788" cy="8667836"/>
          </a:xfrm>
        </p:grpSpPr>
        <p:pic>
          <p:nvPicPr>
            <p:cNvPr id="3" name="Picture 3"/>
            <p:cNvPicPr>
              <a:picLocks noChangeAspect="1"/>
            </p:cNvPicPr>
            <p:nvPr/>
          </p:nvPicPr>
          <p:blipFill>
            <a:blip r:embed="rId2"/>
            <a:srcRect l="30025" t="25096" r="21448"/>
            <a:stretch>
              <a:fillRect/>
            </a:stretch>
          </p:blipFill>
          <p:spPr>
            <a:xfrm>
              <a:off x="0" y="0"/>
              <a:ext cx="7496394" cy="8667836"/>
            </a:xfrm>
            <a:prstGeom prst="rect">
              <a:avLst/>
            </a:prstGeom>
          </p:spPr>
        </p:pic>
        <p:pic>
          <p:nvPicPr>
            <p:cNvPr id="4" name="Picture 4"/>
            <p:cNvPicPr>
              <a:picLocks noChangeAspect="1"/>
            </p:cNvPicPr>
            <p:nvPr/>
          </p:nvPicPr>
          <p:blipFill>
            <a:blip r:embed="rId3"/>
            <a:srcRect t="11976" b="11976"/>
            <a:stretch>
              <a:fillRect/>
            </a:stretch>
          </p:blipFill>
          <p:spPr>
            <a:xfrm>
              <a:off x="7623394" y="0"/>
              <a:ext cx="7496394" cy="4270418"/>
            </a:xfrm>
            <a:prstGeom prst="rect">
              <a:avLst/>
            </a:prstGeom>
          </p:spPr>
        </p:pic>
        <p:pic>
          <p:nvPicPr>
            <p:cNvPr id="5" name="Picture 5"/>
            <p:cNvPicPr>
              <a:picLocks noChangeAspect="1"/>
            </p:cNvPicPr>
            <p:nvPr/>
          </p:nvPicPr>
          <p:blipFill>
            <a:blip r:embed="rId4"/>
            <a:srcRect t="11987" b="11987"/>
            <a:stretch>
              <a:fillRect/>
            </a:stretch>
          </p:blipFill>
          <p:spPr>
            <a:xfrm>
              <a:off x="7623394" y="4397418"/>
              <a:ext cx="7496394" cy="4270418"/>
            </a:xfrm>
            <a:prstGeom prst="rect">
              <a:avLst/>
            </a:prstGeom>
          </p:spPr>
        </p:pic>
      </p:grpSp>
      <p:grpSp>
        <p:nvGrpSpPr>
          <p:cNvPr id="6" name="Group 6"/>
          <p:cNvGrpSpPr/>
          <p:nvPr/>
        </p:nvGrpSpPr>
        <p:grpSpPr>
          <a:xfrm>
            <a:off x="229592" y="3463678"/>
            <a:ext cx="6125812" cy="6500877"/>
            <a:chOff x="0" y="0"/>
            <a:chExt cx="1613382" cy="1712165"/>
          </a:xfrm>
        </p:grpSpPr>
        <p:sp>
          <p:nvSpPr>
            <p:cNvPr id="7" name="Freeform 7"/>
            <p:cNvSpPr/>
            <p:nvPr/>
          </p:nvSpPr>
          <p:spPr>
            <a:xfrm>
              <a:off x="0" y="0"/>
              <a:ext cx="1613383" cy="1712165"/>
            </a:xfrm>
            <a:custGeom>
              <a:avLst/>
              <a:gdLst/>
              <a:ahLst/>
              <a:cxnLst/>
              <a:rect l="l" t="t" r="r" b="b"/>
              <a:pathLst>
                <a:path w="1613383" h="1712165">
                  <a:moveTo>
                    <a:pt x="0" y="0"/>
                  </a:moveTo>
                  <a:lnTo>
                    <a:pt x="1613383" y="0"/>
                  </a:lnTo>
                  <a:lnTo>
                    <a:pt x="1613383" y="1712165"/>
                  </a:lnTo>
                  <a:lnTo>
                    <a:pt x="0" y="1712165"/>
                  </a:lnTo>
                  <a:close/>
                </a:path>
              </a:pathLst>
            </a:custGeom>
            <a:solidFill>
              <a:srgbClr val="1C1E68"/>
            </a:solidFill>
          </p:spPr>
          <p:txBody>
            <a:bodyPr/>
            <a:lstStyle/>
            <a:p>
              <a:endParaRPr lang="en-US"/>
            </a:p>
          </p:txBody>
        </p:sp>
        <p:sp>
          <p:nvSpPr>
            <p:cNvPr id="8" name="TextBox 8"/>
            <p:cNvSpPr txBox="1"/>
            <p:nvPr/>
          </p:nvSpPr>
          <p:spPr>
            <a:xfrm>
              <a:off x="0" y="-57150"/>
              <a:ext cx="1613382" cy="1769315"/>
            </a:xfrm>
            <a:prstGeom prst="rect">
              <a:avLst/>
            </a:prstGeom>
          </p:spPr>
          <p:txBody>
            <a:bodyPr lIns="50800" tIns="50800" rIns="50800" bIns="50800" rtlCol="0" anchor="ctr"/>
            <a:lstStyle/>
            <a:p>
              <a:pPr algn="ctr">
                <a:lnSpc>
                  <a:spcPts val="2355"/>
                </a:lnSpc>
              </a:pPr>
              <a:endParaRPr/>
            </a:p>
          </p:txBody>
        </p:sp>
      </p:grpSp>
      <p:sp>
        <p:nvSpPr>
          <p:cNvPr id="9" name="TextBox 9"/>
          <p:cNvSpPr txBox="1"/>
          <p:nvPr/>
        </p:nvSpPr>
        <p:spPr>
          <a:xfrm>
            <a:off x="3204201" y="484829"/>
            <a:ext cx="11879598" cy="1009650"/>
          </a:xfrm>
          <a:prstGeom prst="rect">
            <a:avLst/>
          </a:prstGeom>
        </p:spPr>
        <p:txBody>
          <a:bodyPr lIns="0" tIns="0" rIns="0" bIns="0" rtlCol="0" anchor="t">
            <a:spAutoFit/>
          </a:bodyPr>
          <a:lstStyle/>
          <a:p>
            <a:pPr algn="ctr">
              <a:lnSpc>
                <a:spcPts val="7649"/>
              </a:lnSpc>
            </a:pPr>
            <a:r>
              <a:rPr lang="en-US" sz="7499">
                <a:solidFill>
                  <a:srgbClr val="FFDF35"/>
                </a:solidFill>
                <a:latin typeface="Inter Bold"/>
                <a:ea typeface="Inter Bold"/>
                <a:cs typeface="Inter Bold"/>
                <a:sym typeface="Inter Bold"/>
              </a:rPr>
              <a:t>WHAT’S CHANGED?</a:t>
            </a:r>
          </a:p>
        </p:txBody>
      </p:sp>
      <p:sp>
        <p:nvSpPr>
          <p:cNvPr id="10" name="TextBox 10"/>
          <p:cNvSpPr txBox="1"/>
          <p:nvPr/>
        </p:nvSpPr>
        <p:spPr>
          <a:xfrm>
            <a:off x="229592" y="1459491"/>
            <a:ext cx="17916735" cy="1749425"/>
          </a:xfrm>
          <a:prstGeom prst="rect">
            <a:avLst/>
          </a:prstGeom>
        </p:spPr>
        <p:txBody>
          <a:bodyPr lIns="0" tIns="0" rIns="0" bIns="0" rtlCol="0" anchor="t">
            <a:spAutoFit/>
          </a:bodyPr>
          <a:lstStyle/>
          <a:p>
            <a:pPr algn="ctr">
              <a:lnSpc>
                <a:spcPts val="7000"/>
              </a:lnSpc>
            </a:pPr>
            <a:r>
              <a:rPr lang="en-US" sz="5000">
                <a:solidFill>
                  <a:srgbClr val="FFFFFF"/>
                </a:solidFill>
                <a:latin typeface="Inter Bold"/>
                <a:ea typeface="Inter Bold"/>
                <a:cs typeface="Inter Bold"/>
                <a:sym typeface="Inter Bold"/>
              </a:rPr>
              <a:t>ROWLEY PARK GYM RENOVATION</a:t>
            </a:r>
          </a:p>
          <a:p>
            <a:pPr algn="ctr">
              <a:lnSpc>
                <a:spcPts val="7000"/>
              </a:lnSpc>
            </a:pPr>
            <a:r>
              <a:rPr lang="en-US" sz="5000">
                <a:solidFill>
                  <a:srgbClr val="FFFFFF"/>
                </a:solidFill>
                <a:latin typeface="Inter Bold"/>
                <a:ea typeface="Inter Bold"/>
                <a:cs typeface="Inter Bold"/>
                <a:sym typeface="Inter Bold"/>
              </a:rPr>
              <a:t>STEPH CURRY, UNDER ARMOUR, &amp; BRANDON JENNINGS</a:t>
            </a:r>
          </a:p>
        </p:txBody>
      </p:sp>
      <p:sp>
        <p:nvSpPr>
          <p:cNvPr id="11" name="TextBox 11"/>
          <p:cNvSpPr txBox="1"/>
          <p:nvPr/>
        </p:nvSpPr>
        <p:spPr>
          <a:xfrm>
            <a:off x="229592" y="3426690"/>
            <a:ext cx="6125812" cy="6480334"/>
          </a:xfrm>
          <a:prstGeom prst="rect">
            <a:avLst/>
          </a:prstGeom>
        </p:spPr>
        <p:txBody>
          <a:bodyPr lIns="0" tIns="0" rIns="0" bIns="0" rtlCol="0" anchor="t">
            <a:spAutoFit/>
          </a:bodyPr>
          <a:lstStyle/>
          <a:p>
            <a:pPr marL="0" lvl="0" indent="0" algn="ctr">
              <a:lnSpc>
                <a:spcPts val="5801"/>
              </a:lnSpc>
            </a:pPr>
            <a:r>
              <a:rPr lang="en-US" sz="4143">
                <a:solidFill>
                  <a:srgbClr val="FFFFFF"/>
                </a:solidFill>
                <a:latin typeface="Inter Bold"/>
                <a:ea typeface="Inter Bold"/>
                <a:cs typeface="Inter Bold"/>
                <a:sym typeface="Inter Bold"/>
              </a:rPr>
              <a:t>Rowley Park gym was updated with a new floors and fresh paint courtesy of </a:t>
            </a:r>
          </a:p>
          <a:p>
            <a:pPr marL="0" lvl="0" indent="0" algn="ctr">
              <a:lnSpc>
                <a:spcPts val="5801"/>
              </a:lnSpc>
            </a:pPr>
            <a:r>
              <a:rPr lang="en-US" sz="4143">
                <a:solidFill>
                  <a:srgbClr val="FFFFFF"/>
                </a:solidFill>
                <a:latin typeface="Inter Bold"/>
                <a:ea typeface="Inter Bold"/>
                <a:cs typeface="Inter Bold"/>
                <a:sym typeface="Inter Bold"/>
              </a:rPr>
              <a:t>Steph Curry, </a:t>
            </a:r>
          </a:p>
          <a:p>
            <a:pPr marL="0" lvl="0" indent="0" algn="ctr">
              <a:lnSpc>
                <a:spcPts val="5801"/>
              </a:lnSpc>
            </a:pPr>
            <a:r>
              <a:rPr lang="en-US" sz="4143">
                <a:solidFill>
                  <a:srgbClr val="FFFFFF"/>
                </a:solidFill>
                <a:latin typeface="Inter Bold"/>
                <a:ea typeface="Inter Bold"/>
                <a:cs typeface="Inter Bold"/>
                <a:sym typeface="Inter Bold"/>
              </a:rPr>
              <a:t>Under Armour, &amp; Brandon Jennings</a:t>
            </a:r>
          </a:p>
          <a:p>
            <a:pPr algn="ctr">
              <a:lnSpc>
                <a:spcPts val="5381"/>
              </a:lnSpc>
            </a:pPr>
            <a:r>
              <a:rPr lang="en-US" sz="3843">
                <a:solidFill>
                  <a:srgbClr val="FFFFFF"/>
                </a:solidFill>
                <a:latin typeface="Inter Bold"/>
                <a:ea typeface="Inter Bold"/>
                <a:cs typeface="Inter Bold"/>
                <a:sym typeface="Inter Bold"/>
              </a:rPr>
              <a:t>The unveiling took place on November 11,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4AAD">
                <a:alpha val="100000"/>
              </a:srgbClr>
            </a:gs>
            <a:gs pos="100000">
              <a:srgbClr val="6C92E6">
                <a:alpha val="100000"/>
              </a:srgbClr>
            </a:gs>
          </a:gsLst>
          <a:lin ang="0"/>
        </a:gradFill>
        <a:effectLst/>
      </p:bgPr>
    </p:bg>
    <p:spTree>
      <p:nvGrpSpPr>
        <p:cNvPr id="1" name=""/>
        <p:cNvGrpSpPr/>
        <p:nvPr/>
      </p:nvGrpSpPr>
      <p:grpSpPr>
        <a:xfrm>
          <a:off x="0" y="0"/>
          <a:ext cx="0" cy="0"/>
          <a:chOff x="0" y="0"/>
          <a:chExt cx="0" cy="0"/>
        </a:xfrm>
      </p:grpSpPr>
      <p:grpSp>
        <p:nvGrpSpPr>
          <p:cNvPr id="2" name="Group 2"/>
          <p:cNvGrpSpPr/>
          <p:nvPr/>
        </p:nvGrpSpPr>
        <p:grpSpPr>
          <a:xfrm>
            <a:off x="-83211" y="3540019"/>
            <a:ext cx="18288000" cy="6746981"/>
            <a:chOff x="0" y="0"/>
            <a:chExt cx="4816593" cy="1776983"/>
          </a:xfrm>
        </p:grpSpPr>
        <p:sp>
          <p:nvSpPr>
            <p:cNvPr id="3" name="Freeform 3"/>
            <p:cNvSpPr/>
            <p:nvPr/>
          </p:nvSpPr>
          <p:spPr>
            <a:xfrm>
              <a:off x="0" y="0"/>
              <a:ext cx="4816592" cy="1776983"/>
            </a:xfrm>
            <a:custGeom>
              <a:avLst/>
              <a:gdLst/>
              <a:ahLst/>
              <a:cxnLst/>
              <a:rect l="l" t="t" r="r" b="b"/>
              <a:pathLst>
                <a:path w="4816592" h="1776983">
                  <a:moveTo>
                    <a:pt x="0" y="0"/>
                  </a:moveTo>
                  <a:lnTo>
                    <a:pt x="4816592" y="0"/>
                  </a:lnTo>
                  <a:lnTo>
                    <a:pt x="4816592" y="1776983"/>
                  </a:lnTo>
                  <a:lnTo>
                    <a:pt x="0" y="1776983"/>
                  </a:lnTo>
                  <a:close/>
                </a:path>
              </a:pathLst>
            </a:custGeom>
            <a:solidFill>
              <a:srgbClr val="1C1E68"/>
            </a:solidFill>
          </p:spPr>
          <p:txBody>
            <a:bodyPr/>
            <a:lstStyle/>
            <a:p>
              <a:endParaRPr lang="en-US"/>
            </a:p>
          </p:txBody>
        </p:sp>
        <p:sp>
          <p:nvSpPr>
            <p:cNvPr id="4" name="TextBox 4"/>
            <p:cNvSpPr txBox="1"/>
            <p:nvPr/>
          </p:nvSpPr>
          <p:spPr>
            <a:xfrm>
              <a:off x="0" y="-57150"/>
              <a:ext cx="4816593" cy="1834133"/>
            </a:xfrm>
            <a:prstGeom prst="rect">
              <a:avLst/>
            </a:prstGeom>
          </p:spPr>
          <p:txBody>
            <a:bodyPr lIns="50800" tIns="50800" rIns="50800" bIns="50800" rtlCol="0" anchor="ctr"/>
            <a:lstStyle/>
            <a:p>
              <a:pPr algn="ctr">
                <a:lnSpc>
                  <a:spcPts val="2355"/>
                </a:lnSpc>
              </a:pPr>
              <a:endParaRPr/>
            </a:p>
          </p:txBody>
        </p:sp>
      </p:grpSp>
      <p:grpSp>
        <p:nvGrpSpPr>
          <p:cNvPr id="5" name="Group 5"/>
          <p:cNvGrpSpPr/>
          <p:nvPr/>
        </p:nvGrpSpPr>
        <p:grpSpPr>
          <a:xfrm>
            <a:off x="611115" y="3694576"/>
            <a:ext cx="5450841" cy="6437868"/>
            <a:chOff x="0" y="0"/>
            <a:chExt cx="812800" cy="959980"/>
          </a:xfrm>
        </p:grpSpPr>
        <p:sp>
          <p:nvSpPr>
            <p:cNvPr id="6" name="Freeform 6"/>
            <p:cNvSpPr/>
            <p:nvPr/>
          </p:nvSpPr>
          <p:spPr>
            <a:xfrm>
              <a:off x="0" y="0"/>
              <a:ext cx="812800" cy="959980"/>
            </a:xfrm>
            <a:custGeom>
              <a:avLst/>
              <a:gdLst/>
              <a:ahLst/>
              <a:cxnLst/>
              <a:rect l="l" t="t" r="r" b="b"/>
              <a:pathLst>
                <a:path w="812800" h="959980">
                  <a:moveTo>
                    <a:pt x="32667" y="0"/>
                  </a:moveTo>
                  <a:lnTo>
                    <a:pt x="780133" y="0"/>
                  </a:lnTo>
                  <a:cubicBezTo>
                    <a:pt x="788797" y="0"/>
                    <a:pt x="797106" y="3442"/>
                    <a:pt x="803232" y="9568"/>
                  </a:cubicBezTo>
                  <a:cubicBezTo>
                    <a:pt x="809358" y="15694"/>
                    <a:pt x="812800" y="24003"/>
                    <a:pt x="812800" y="32667"/>
                  </a:cubicBezTo>
                  <a:lnTo>
                    <a:pt x="812800" y="927313"/>
                  </a:lnTo>
                  <a:cubicBezTo>
                    <a:pt x="812800" y="935977"/>
                    <a:pt x="809358" y="944286"/>
                    <a:pt x="803232" y="950412"/>
                  </a:cubicBezTo>
                  <a:cubicBezTo>
                    <a:pt x="797106" y="956538"/>
                    <a:pt x="788797" y="959980"/>
                    <a:pt x="780133" y="959980"/>
                  </a:cubicBezTo>
                  <a:lnTo>
                    <a:pt x="32667" y="959980"/>
                  </a:lnTo>
                  <a:cubicBezTo>
                    <a:pt x="14626" y="959980"/>
                    <a:pt x="0" y="945354"/>
                    <a:pt x="0" y="927313"/>
                  </a:cubicBezTo>
                  <a:lnTo>
                    <a:pt x="0" y="32667"/>
                  </a:lnTo>
                  <a:cubicBezTo>
                    <a:pt x="0" y="24003"/>
                    <a:pt x="3442" y="15694"/>
                    <a:pt x="9568" y="9568"/>
                  </a:cubicBezTo>
                  <a:cubicBezTo>
                    <a:pt x="15694" y="3442"/>
                    <a:pt x="24003" y="0"/>
                    <a:pt x="32667" y="0"/>
                  </a:cubicBezTo>
                  <a:close/>
                </a:path>
              </a:pathLst>
            </a:custGeom>
            <a:blipFill>
              <a:blip r:embed="rId2"/>
              <a:stretch>
                <a:fillRect t="-7168" b="-2138"/>
              </a:stretch>
            </a:blipFill>
          </p:spPr>
          <p:txBody>
            <a:bodyPr/>
            <a:lstStyle/>
            <a:p>
              <a:endParaRPr lang="en-US"/>
            </a:p>
          </p:txBody>
        </p:sp>
      </p:grpSp>
      <p:sp>
        <p:nvSpPr>
          <p:cNvPr id="7" name="TextBox 7"/>
          <p:cNvSpPr txBox="1"/>
          <p:nvPr/>
        </p:nvSpPr>
        <p:spPr>
          <a:xfrm>
            <a:off x="-143251" y="914400"/>
            <a:ext cx="18574502" cy="963979"/>
          </a:xfrm>
          <a:prstGeom prst="rect">
            <a:avLst/>
          </a:prstGeom>
        </p:spPr>
        <p:txBody>
          <a:bodyPr lIns="0" tIns="0" rIns="0" bIns="0" rtlCol="0" anchor="t">
            <a:spAutoFit/>
          </a:bodyPr>
          <a:lstStyle/>
          <a:p>
            <a:pPr algn="ctr">
              <a:lnSpc>
                <a:spcPts val="7907"/>
              </a:lnSpc>
            </a:pPr>
            <a:r>
              <a:rPr lang="en-US" sz="5647">
                <a:solidFill>
                  <a:srgbClr val="FFFFFF"/>
                </a:solidFill>
                <a:latin typeface="Canva Sans Bold"/>
                <a:ea typeface="Canva Sans Bold"/>
                <a:cs typeface="Canva Sans Bold"/>
                <a:sym typeface="Canva Sans Bold"/>
              </a:rPr>
              <a:t>We completed the Parks &amp; Recreation Master Plan!</a:t>
            </a:r>
          </a:p>
        </p:txBody>
      </p:sp>
      <p:sp>
        <p:nvSpPr>
          <p:cNvPr id="8" name="TextBox 8"/>
          <p:cNvSpPr txBox="1"/>
          <p:nvPr/>
        </p:nvSpPr>
        <p:spPr>
          <a:xfrm>
            <a:off x="401108" y="1883651"/>
            <a:ext cx="17485783" cy="1621431"/>
          </a:xfrm>
          <a:prstGeom prst="rect">
            <a:avLst/>
          </a:prstGeom>
        </p:spPr>
        <p:txBody>
          <a:bodyPr lIns="0" tIns="0" rIns="0" bIns="0" rtlCol="0" anchor="t">
            <a:spAutoFit/>
          </a:bodyPr>
          <a:lstStyle/>
          <a:p>
            <a:pPr algn="ctr">
              <a:lnSpc>
                <a:spcPts val="4334"/>
              </a:lnSpc>
            </a:pPr>
            <a:r>
              <a:rPr lang="en-US" sz="3095">
                <a:solidFill>
                  <a:srgbClr val="FFFFFF"/>
                </a:solidFill>
                <a:latin typeface="Canva Sans Bold"/>
                <a:ea typeface="Canva Sans Bold"/>
                <a:cs typeface="Canva Sans Bold"/>
                <a:sym typeface="Canva Sans Bold"/>
              </a:rPr>
              <a:t>The Recreation &amp; Human Services Department, along with Public Works, worked very hard to complete our new Master Plan. The Plan gives us a detailed look at how to improve our City facilities and programs for the future.</a:t>
            </a:r>
          </a:p>
        </p:txBody>
      </p:sp>
      <p:sp>
        <p:nvSpPr>
          <p:cNvPr id="9" name="TextBox 9"/>
          <p:cNvSpPr txBox="1"/>
          <p:nvPr/>
        </p:nvSpPr>
        <p:spPr>
          <a:xfrm>
            <a:off x="5534123" y="249188"/>
            <a:ext cx="7219755" cy="1009650"/>
          </a:xfrm>
          <a:prstGeom prst="rect">
            <a:avLst/>
          </a:prstGeom>
        </p:spPr>
        <p:txBody>
          <a:bodyPr lIns="0" tIns="0" rIns="0" bIns="0" rtlCol="0" anchor="t">
            <a:spAutoFit/>
          </a:bodyPr>
          <a:lstStyle/>
          <a:p>
            <a:pPr algn="ctr">
              <a:lnSpc>
                <a:spcPts val="7649"/>
              </a:lnSpc>
            </a:pPr>
            <a:r>
              <a:rPr lang="en-US" sz="7499">
                <a:solidFill>
                  <a:srgbClr val="FFDF35"/>
                </a:solidFill>
                <a:latin typeface="Inter Bold"/>
                <a:ea typeface="Inter Bold"/>
                <a:cs typeface="Inter Bold"/>
                <a:sym typeface="Inter Bold"/>
              </a:rPr>
              <a:t>WHAT’S NEW?</a:t>
            </a:r>
          </a:p>
        </p:txBody>
      </p:sp>
      <p:sp>
        <p:nvSpPr>
          <p:cNvPr id="10" name="TextBox 10"/>
          <p:cNvSpPr txBox="1"/>
          <p:nvPr/>
        </p:nvSpPr>
        <p:spPr>
          <a:xfrm>
            <a:off x="6406809" y="4535709"/>
            <a:ext cx="11508900" cy="1037570"/>
          </a:xfrm>
          <a:prstGeom prst="rect">
            <a:avLst/>
          </a:prstGeom>
        </p:spPr>
        <p:txBody>
          <a:bodyPr lIns="0" tIns="0" rIns="0" bIns="0" rtlCol="0" anchor="t">
            <a:spAutoFit/>
          </a:bodyPr>
          <a:lstStyle/>
          <a:p>
            <a:pPr marL="648738" lvl="1" indent="-324369" algn="l">
              <a:lnSpc>
                <a:spcPts val="4206"/>
              </a:lnSpc>
              <a:buFont typeface="Arial"/>
              <a:buChar char="•"/>
            </a:pPr>
            <a:r>
              <a:rPr lang="en-US" sz="3004">
                <a:solidFill>
                  <a:srgbClr val="FFFFFF"/>
                </a:solidFill>
                <a:latin typeface="Canva Sans Bold"/>
                <a:ea typeface="Canva Sans Bold"/>
                <a:cs typeface="Canva Sans Bold"/>
                <a:sym typeface="Canva Sans Bold"/>
              </a:rPr>
              <a:t>Preserve the city’s most cherished resources through enhanced maintenance support and park improvements.</a:t>
            </a:r>
          </a:p>
        </p:txBody>
      </p:sp>
      <p:sp>
        <p:nvSpPr>
          <p:cNvPr id="11" name="TextBox 11"/>
          <p:cNvSpPr txBox="1"/>
          <p:nvPr/>
        </p:nvSpPr>
        <p:spPr>
          <a:xfrm>
            <a:off x="6696218" y="3529749"/>
            <a:ext cx="10358160" cy="872610"/>
          </a:xfrm>
          <a:prstGeom prst="rect">
            <a:avLst/>
          </a:prstGeom>
        </p:spPr>
        <p:txBody>
          <a:bodyPr lIns="0" tIns="0" rIns="0" bIns="0" rtlCol="0" anchor="t">
            <a:spAutoFit/>
          </a:bodyPr>
          <a:lstStyle/>
          <a:p>
            <a:pPr algn="ctr">
              <a:lnSpc>
                <a:spcPts val="7145"/>
              </a:lnSpc>
            </a:pPr>
            <a:r>
              <a:rPr lang="en-US" sz="5103">
                <a:solidFill>
                  <a:srgbClr val="FFFFFF"/>
                </a:solidFill>
                <a:latin typeface="Canva Sans Bold"/>
                <a:ea typeface="Canva Sans Bold"/>
                <a:cs typeface="Canva Sans Bold"/>
                <a:sym typeface="Canva Sans Bold"/>
              </a:rPr>
              <a:t>The Key Strategies includes: </a:t>
            </a:r>
          </a:p>
        </p:txBody>
      </p:sp>
      <p:sp>
        <p:nvSpPr>
          <p:cNvPr id="12" name="TextBox 12"/>
          <p:cNvSpPr txBox="1"/>
          <p:nvPr/>
        </p:nvSpPr>
        <p:spPr>
          <a:xfrm>
            <a:off x="6370057" y="5711189"/>
            <a:ext cx="11582405" cy="1037570"/>
          </a:xfrm>
          <a:prstGeom prst="rect">
            <a:avLst/>
          </a:prstGeom>
        </p:spPr>
        <p:txBody>
          <a:bodyPr lIns="0" tIns="0" rIns="0" bIns="0" rtlCol="0" anchor="t">
            <a:spAutoFit/>
          </a:bodyPr>
          <a:lstStyle/>
          <a:p>
            <a:pPr marL="648738" lvl="1" indent="-324369" algn="l">
              <a:lnSpc>
                <a:spcPts val="4206"/>
              </a:lnSpc>
              <a:buFont typeface="Arial"/>
              <a:buChar char="•"/>
            </a:pPr>
            <a:r>
              <a:rPr lang="en-US" sz="3004">
                <a:solidFill>
                  <a:srgbClr val="FFFFFF"/>
                </a:solidFill>
                <a:latin typeface="Canva Sans Bold"/>
                <a:ea typeface="Canva Sans Bold"/>
                <a:cs typeface="Canva Sans Bold"/>
                <a:sym typeface="Canva Sans Bold"/>
              </a:rPr>
              <a:t>Strengthen the bond between community and the natural environment.</a:t>
            </a:r>
          </a:p>
        </p:txBody>
      </p:sp>
      <p:sp>
        <p:nvSpPr>
          <p:cNvPr id="13" name="TextBox 13"/>
          <p:cNvSpPr txBox="1"/>
          <p:nvPr/>
        </p:nvSpPr>
        <p:spPr>
          <a:xfrm>
            <a:off x="6406809" y="6874713"/>
            <a:ext cx="12472437" cy="509199"/>
          </a:xfrm>
          <a:prstGeom prst="rect">
            <a:avLst/>
          </a:prstGeom>
        </p:spPr>
        <p:txBody>
          <a:bodyPr lIns="0" tIns="0" rIns="0" bIns="0" rtlCol="0" anchor="t">
            <a:spAutoFit/>
          </a:bodyPr>
          <a:lstStyle/>
          <a:p>
            <a:pPr marL="648738" lvl="1" indent="-324369" algn="l">
              <a:lnSpc>
                <a:spcPts val="4206"/>
              </a:lnSpc>
              <a:buFont typeface="Arial"/>
              <a:buChar char="•"/>
            </a:pPr>
            <a:r>
              <a:rPr lang="en-US" sz="3004">
                <a:solidFill>
                  <a:srgbClr val="FFFFFF"/>
                </a:solidFill>
                <a:latin typeface="Canva Sans Bold"/>
                <a:ea typeface="Canva Sans Bold"/>
                <a:cs typeface="Canva Sans Bold"/>
                <a:sym typeface="Canva Sans Bold"/>
              </a:rPr>
              <a:t>Develop new park facilities to support growing demands.</a:t>
            </a:r>
          </a:p>
        </p:txBody>
      </p:sp>
      <p:sp>
        <p:nvSpPr>
          <p:cNvPr id="14" name="TextBox 14"/>
          <p:cNvSpPr txBox="1"/>
          <p:nvPr/>
        </p:nvSpPr>
        <p:spPr>
          <a:xfrm>
            <a:off x="6406809" y="7634752"/>
            <a:ext cx="12472437" cy="1037570"/>
          </a:xfrm>
          <a:prstGeom prst="rect">
            <a:avLst/>
          </a:prstGeom>
        </p:spPr>
        <p:txBody>
          <a:bodyPr lIns="0" tIns="0" rIns="0" bIns="0" rtlCol="0" anchor="t">
            <a:spAutoFit/>
          </a:bodyPr>
          <a:lstStyle/>
          <a:p>
            <a:pPr marL="648738" lvl="1" indent="-324369" algn="l">
              <a:lnSpc>
                <a:spcPts val="4206"/>
              </a:lnSpc>
              <a:buFont typeface="Arial"/>
              <a:buChar char="•"/>
            </a:pPr>
            <a:r>
              <a:rPr lang="en-US" sz="3004">
                <a:solidFill>
                  <a:srgbClr val="FFFFFF"/>
                </a:solidFill>
                <a:latin typeface="Canva Sans Bold"/>
                <a:ea typeface="Canva Sans Bold"/>
                <a:cs typeface="Canva Sans Bold"/>
                <a:sym typeface="Canva Sans Bold"/>
              </a:rPr>
              <a:t>Enhancing community togetherness and small town feel through events.</a:t>
            </a:r>
          </a:p>
        </p:txBody>
      </p:sp>
      <p:sp>
        <p:nvSpPr>
          <p:cNvPr id="15" name="TextBox 15"/>
          <p:cNvSpPr txBox="1"/>
          <p:nvPr/>
        </p:nvSpPr>
        <p:spPr>
          <a:xfrm>
            <a:off x="6406809" y="8831834"/>
            <a:ext cx="12472437" cy="1037570"/>
          </a:xfrm>
          <a:prstGeom prst="rect">
            <a:avLst/>
          </a:prstGeom>
        </p:spPr>
        <p:txBody>
          <a:bodyPr lIns="0" tIns="0" rIns="0" bIns="0" rtlCol="0" anchor="t">
            <a:spAutoFit/>
          </a:bodyPr>
          <a:lstStyle/>
          <a:p>
            <a:pPr marL="648738" lvl="1" indent="-324369" algn="l">
              <a:lnSpc>
                <a:spcPts val="4206"/>
              </a:lnSpc>
              <a:buFont typeface="Arial"/>
              <a:buChar char="•"/>
            </a:pPr>
            <a:r>
              <a:rPr lang="en-US" sz="3004">
                <a:solidFill>
                  <a:srgbClr val="FFFFFF"/>
                </a:solidFill>
                <a:latin typeface="Canva Sans Bold"/>
                <a:ea typeface="Canva Sans Bold"/>
                <a:cs typeface="Canva Sans Bold"/>
                <a:sym typeface="Canva Sans Bold"/>
              </a:rPr>
              <a:t>Refine program development to meeting the needs of the community.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4AAD">
                <a:alpha val="100000"/>
              </a:srgbClr>
            </a:gs>
            <a:gs pos="100000">
              <a:srgbClr val="6C92E6">
                <a:alpha val="100000"/>
              </a:srgbClr>
            </a:gs>
          </a:gsLst>
          <a:lin ang="0"/>
        </a:gradFill>
        <a:effectLst/>
      </p:bgPr>
    </p:bg>
    <p:spTree>
      <p:nvGrpSpPr>
        <p:cNvPr id="1" name=""/>
        <p:cNvGrpSpPr/>
        <p:nvPr/>
      </p:nvGrpSpPr>
      <p:grpSpPr>
        <a:xfrm>
          <a:off x="0" y="0"/>
          <a:ext cx="0" cy="0"/>
          <a:chOff x="0" y="0"/>
          <a:chExt cx="0" cy="0"/>
        </a:xfrm>
      </p:grpSpPr>
      <p:grpSp>
        <p:nvGrpSpPr>
          <p:cNvPr id="2" name="Group 2"/>
          <p:cNvGrpSpPr/>
          <p:nvPr/>
        </p:nvGrpSpPr>
        <p:grpSpPr>
          <a:xfrm>
            <a:off x="108126" y="2269066"/>
            <a:ext cx="10851993" cy="7839556"/>
            <a:chOff x="0" y="0"/>
            <a:chExt cx="2858138" cy="2064739"/>
          </a:xfrm>
        </p:grpSpPr>
        <p:sp>
          <p:nvSpPr>
            <p:cNvPr id="3" name="Freeform 3"/>
            <p:cNvSpPr/>
            <p:nvPr/>
          </p:nvSpPr>
          <p:spPr>
            <a:xfrm>
              <a:off x="0" y="0"/>
              <a:ext cx="2858138" cy="2064739"/>
            </a:xfrm>
            <a:custGeom>
              <a:avLst/>
              <a:gdLst/>
              <a:ahLst/>
              <a:cxnLst/>
              <a:rect l="l" t="t" r="r" b="b"/>
              <a:pathLst>
                <a:path w="2858138" h="2064739">
                  <a:moveTo>
                    <a:pt x="0" y="0"/>
                  </a:moveTo>
                  <a:lnTo>
                    <a:pt x="2858138" y="0"/>
                  </a:lnTo>
                  <a:lnTo>
                    <a:pt x="2858138" y="2064739"/>
                  </a:lnTo>
                  <a:lnTo>
                    <a:pt x="0" y="2064739"/>
                  </a:lnTo>
                  <a:close/>
                </a:path>
              </a:pathLst>
            </a:custGeom>
            <a:solidFill>
              <a:srgbClr val="168200"/>
            </a:solidFill>
          </p:spPr>
          <p:txBody>
            <a:bodyPr/>
            <a:lstStyle/>
            <a:p>
              <a:endParaRPr lang="en-US"/>
            </a:p>
          </p:txBody>
        </p:sp>
        <p:sp>
          <p:nvSpPr>
            <p:cNvPr id="4" name="TextBox 4"/>
            <p:cNvSpPr txBox="1"/>
            <p:nvPr/>
          </p:nvSpPr>
          <p:spPr>
            <a:xfrm>
              <a:off x="0" y="-57150"/>
              <a:ext cx="2858138" cy="2121889"/>
            </a:xfrm>
            <a:prstGeom prst="rect">
              <a:avLst/>
            </a:prstGeom>
          </p:spPr>
          <p:txBody>
            <a:bodyPr lIns="50800" tIns="50800" rIns="50800" bIns="50800" rtlCol="0" anchor="ctr"/>
            <a:lstStyle/>
            <a:p>
              <a:pPr algn="ctr">
                <a:lnSpc>
                  <a:spcPts val="2355"/>
                </a:lnSpc>
              </a:pPr>
              <a:endParaRPr/>
            </a:p>
          </p:txBody>
        </p:sp>
      </p:grpSp>
      <p:grpSp>
        <p:nvGrpSpPr>
          <p:cNvPr id="5" name="Group 5"/>
          <p:cNvGrpSpPr/>
          <p:nvPr/>
        </p:nvGrpSpPr>
        <p:grpSpPr>
          <a:xfrm>
            <a:off x="4784741" y="4016099"/>
            <a:ext cx="6013866" cy="5662661"/>
            <a:chOff x="0" y="0"/>
            <a:chExt cx="8018488" cy="7550215"/>
          </a:xfrm>
        </p:grpSpPr>
        <p:pic>
          <p:nvPicPr>
            <p:cNvPr id="6" name="Picture 6"/>
            <p:cNvPicPr>
              <a:picLocks noChangeAspect="1"/>
            </p:cNvPicPr>
            <p:nvPr/>
          </p:nvPicPr>
          <p:blipFill>
            <a:blip r:embed="rId2"/>
            <a:srcRect t="33240" b="5042"/>
            <a:stretch>
              <a:fillRect/>
            </a:stretch>
          </p:blipFill>
          <p:spPr>
            <a:xfrm>
              <a:off x="0" y="0"/>
              <a:ext cx="8018488" cy="3711608"/>
            </a:xfrm>
            <a:prstGeom prst="rect">
              <a:avLst/>
            </a:prstGeom>
          </p:spPr>
        </p:pic>
        <p:pic>
          <p:nvPicPr>
            <p:cNvPr id="7" name="Picture 7"/>
            <p:cNvPicPr>
              <a:picLocks noChangeAspect="1"/>
            </p:cNvPicPr>
            <p:nvPr/>
          </p:nvPicPr>
          <p:blipFill>
            <a:blip r:embed="rId3"/>
            <a:srcRect l="14844" t="1324" r="6576"/>
            <a:stretch>
              <a:fillRect/>
            </a:stretch>
          </p:blipFill>
          <p:spPr>
            <a:xfrm>
              <a:off x="0" y="3838608"/>
              <a:ext cx="3945744" cy="3711608"/>
            </a:xfrm>
            <a:prstGeom prst="rect">
              <a:avLst/>
            </a:prstGeom>
          </p:spPr>
        </p:pic>
        <p:pic>
          <p:nvPicPr>
            <p:cNvPr id="8" name="Picture 8"/>
            <p:cNvPicPr>
              <a:picLocks noChangeAspect="1"/>
            </p:cNvPicPr>
            <p:nvPr/>
          </p:nvPicPr>
          <p:blipFill>
            <a:blip r:embed="rId4"/>
            <a:srcRect l="3334" r="17030"/>
            <a:stretch>
              <a:fillRect/>
            </a:stretch>
          </p:blipFill>
          <p:spPr>
            <a:xfrm>
              <a:off x="4072744" y="3838608"/>
              <a:ext cx="3945744" cy="3711608"/>
            </a:xfrm>
            <a:prstGeom prst="rect">
              <a:avLst/>
            </a:prstGeom>
          </p:spPr>
        </p:pic>
      </p:grpSp>
      <p:sp>
        <p:nvSpPr>
          <p:cNvPr id="9" name="Freeform 9"/>
          <p:cNvSpPr/>
          <p:nvPr/>
        </p:nvSpPr>
        <p:spPr>
          <a:xfrm>
            <a:off x="269638" y="4087764"/>
            <a:ext cx="4193247" cy="5590997"/>
          </a:xfrm>
          <a:custGeom>
            <a:avLst/>
            <a:gdLst/>
            <a:ahLst/>
            <a:cxnLst/>
            <a:rect l="l" t="t" r="r" b="b"/>
            <a:pathLst>
              <a:path w="4193247" h="5590997">
                <a:moveTo>
                  <a:pt x="0" y="0"/>
                </a:moveTo>
                <a:lnTo>
                  <a:pt x="4193247" y="0"/>
                </a:lnTo>
                <a:lnTo>
                  <a:pt x="4193247" y="5590997"/>
                </a:lnTo>
                <a:lnTo>
                  <a:pt x="0" y="5590997"/>
                </a:lnTo>
                <a:lnTo>
                  <a:pt x="0" y="0"/>
                </a:lnTo>
                <a:close/>
              </a:path>
            </a:pathLst>
          </a:custGeom>
          <a:blipFill>
            <a:blip r:embed="rId5"/>
            <a:stretch>
              <a:fillRect/>
            </a:stretch>
          </a:blipFill>
        </p:spPr>
        <p:txBody>
          <a:bodyPr/>
          <a:lstStyle/>
          <a:p>
            <a:endParaRPr lang="en-US"/>
          </a:p>
        </p:txBody>
      </p:sp>
      <p:grpSp>
        <p:nvGrpSpPr>
          <p:cNvPr id="10" name="Group 10"/>
          <p:cNvGrpSpPr/>
          <p:nvPr/>
        </p:nvGrpSpPr>
        <p:grpSpPr>
          <a:xfrm>
            <a:off x="11110066" y="2269066"/>
            <a:ext cx="6972258" cy="7839556"/>
            <a:chOff x="0" y="0"/>
            <a:chExt cx="1836315" cy="2064739"/>
          </a:xfrm>
        </p:grpSpPr>
        <p:sp>
          <p:nvSpPr>
            <p:cNvPr id="11" name="Freeform 11"/>
            <p:cNvSpPr/>
            <p:nvPr/>
          </p:nvSpPr>
          <p:spPr>
            <a:xfrm>
              <a:off x="0" y="0"/>
              <a:ext cx="1836315" cy="2064739"/>
            </a:xfrm>
            <a:custGeom>
              <a:avLst/>
              <a:gdLst/>
              <a:ahLst/>
              <a:cxnLst/>
              <a:rect l="l" t="t" r="r" b="b"/>
              <a:pathLst>
                <a:path w="1836315" h="2064739">
                  <a:moveTo>
                    <a:pt x="0" y="0"/>
                  </a:moveTo>
                  <a:lnTo>
                    <a:pt x="1836315" y="0"/>
                  </a:lnTo>
                  <a:lnTo>
                    <a:pt x="1836315" y="2064739"/>
                  </a:lnTo>
                  <a:lnTo>
                    <a:pt x="0" y="2064739"/>
                  </a:lnTo>
                  <a:close/>
                </a:path>
              </a:pathLst>
            </a:custGeom>
            <a:solidFill>
              <a:srgbClr val="990378"/>
            </a:solidFill>
          </p:spPr>
          <p:txBody>
            <a:bodyPr/>
            <a:lstStyle/>
            <a:p>
              <a:endParaRPr lang="en-US"/>
            </a:p>
          </p:txBody>
        </p:sp>
        <p:sp>
          <p:nvSpPr>
            <p:cNvPr id="12" name="TextBox 12"/>
            <p:cNvSpPr txBox="1"/>
            <p:nvPr/>
          </p:nvSpPr>
          <p:spPr>
            <a:xfrm>
              <a:off x="0" y="-57150"/>
              <a:ext cx="1836315" cy="2121889"/>
            </a:xfrm>
            <a:prstGeom prst="rect">
              <a:avLst/>
            </a:prstGeom>
          </p:spPr>
          <p:txBody>
            <a:bodyPr lIns="50800" tIns="50800" rIns="50800" bIns="50800" rtlCol="0" anchor="ctr"/>
            <a:lstStyle/>
            <a:p>
              <a:pPr algn="ctr">
                <a:lnSpc>
                  <a:spcPts val="2355"/>
                </a:lnSpc>
              </a:pPr>
              <a:endParaRPr/>
            </a:p>
          </p:txBody>
        </p:sp>
      </p:grpSp>
      <p:sp>
        <p:nvSpPr>
          <p:cNvPr id="13" name="Freeform 13"/>
          <p:cNvSpPr/>
          <p:nvPr/>
        </p:nvSpPr>
        <p:spPr>
          <a:xfrm>
            <a:off x="12175681" y="3290017"/>
            <a:ext cx="4841027" cy="6266702"/>
          </a:xfrm>
          <a:custGeom>
            <a:avLst/>
            <a:gdLst/>
            <a:ahLst/>
            <a:cxnLst/>
            <a:rect l="l" t="t" r="r" b="b"/>
            <a:pathLst>
              <a:path w="4841027" h="6266702">
                <a:moveTo>
                  <a:pt x="0" y="0"/>
                </a:moveTo>
                <a:lnTo>
                  <a:pt x="4841027" y="0"/>
                </a:lnTo>
                <a:lnTo>
                  <a:pt x="4841027" y="6266702"/>
                </a:lnTo>
                <a:lnTo>
                  <a:pt x="0" y="6266702"/>
                </a:lnTo>
                <a:lnTo>
                  <a:pt x="0" y="0"/>
                </a:lnTo>
                <a:close/>
              </a:path>
            </a:pathLst>
          </a:custGeom>
          <a:blipFill>
            <a:blip r:embed="rId6"/>
            <a:stretch>
              <a:fillRect/>
            </a:stretch>
          </a:blipFill>
        </p:spPr>
        <p:txBody>
          <a:bodyPr/>
          <a:lstStyle/>
          <a:p>
            <a:endParaRPr lang="en-US"/>
          </a:p>
        </p:txBody>
      </p:sp>
      <p:sp>
        <p:nvSpPr>
          <p:cNvPr id="14" name="TextBox 14"/>
          <p:cNvSpPr txBox="1"/>
          <p:nvPr/>
        </p:nvSpPr>
        <p:spPr>
          <a:xfrm>
            <a:off x="5534123" y="385302"/>
            <a:ext cx="7219755" cy="1009650"/>
          </a:xfrm>
          <a:prstGeom prst="rect">
            <a:avLst/>
          </a:prstGeom>
        </p:spPr>
        <p:txBody>
          <a:bodyPr lIns="0" tIns="0" rIns="0" bIns="0" rtlCol="0" anchor="t">
            <a:spAutoFit/>
          </a:bodyPr>
          <a:lstStyle/>
          <a:p>
            <a:pPr algn="ctr">
              <a:lnSpc>
                <a:spcPts val="7649"/>
              </a:lnSpc>
            </a:pPr>
            <a:r>
              <a:rPr lang="en-US" sz="7499">
                <a:solidFill>
                  <a:srgbClr val="FFDF35"/>
                </a:solidFill>
                <a:latin typeface="Inter Bold"/>
                <a:ea typeface="Inter Bold"/>
                <a:cs typeface="Inter Bold"/>
                <a:sym typeface="Inter Bold"/>
              </a:rPr>
              <a:t>WHAT’S NEW?</a:t>
            </a:r>
          </a:p>
        </p:txBody>
      </p:sp>
      <p:sp>
        <p:nvSpPr>
          <p:cNvPr id="15" name="TextBox 15"/>
          <p:cNvSpPr txBox="1"/>
          <p:nvPr/>
        </p:nvSpPr>
        <p:spPr>
          <a:xfrm>
            <a:off x="-62409" y="2574515"/>
            <a:ext cx="11378746" cy="1230823"/>
          </a:xfrm>
          <a:prstGeom prst="rect">
            <a:avLst/>
          </a:prstGeom>
        </p:spPr>
        <p:txBody>
          <a:bodyPr lIns="0" tIns="0" rIns="0" bIns="0" rtlCol="0" anchor="t">
            <a:spAutoFit/>
          </a:bodyPr>
          <a:lstStyle/>
          <a:p>
            <a:pPr algn="ctr">
              <a:lnSpc>
                <a:spcPts val="4736"/>
              </a:lnSpc>
            </a:pPr>
            <a:r>
              <a:rPr lang="en-US" sz="4644">
                <a:solidFill>
                  <a:srgbClr val="FFFFFF"/>
                </a:solidFill>
                <a:latin typeface="Inter Bold"/>
                <a:ea typeface="Inter Bold"/>
                <a:cs typeface="Inter Bold"/>
                <a:sym typeface="Inter Bold"/>
              </a:rPr>
              <a:t>Asian American, Native Hawaiian, Pacific Island Heritage Month   </a:t>
            </a:r>
          </a:p>
        </p:txBody>
      </p:sp>
      <p:sp>
        <p:nvSpPr>
          <p:cNvPr id="16" name="TextBox 16"/>
          <p:cNvSpPr txBox="1"/>
          <p:nvPr/>
        </p:nvSpPr>
        <p:spPr>
          <a:xfrm>
            <a:off x="-2016676" y="1523085"/>
            <a:ext cx="22321352" cy="570985"/>
          </a:xfrm>
          <a:prstGeom prst="rect">
            <a:avLst/>
          </a:prstGeom>
        </p:spPr>
        <p:txBody>
          <a:bodyPr lIns="0" tIns="0" rIns="0" bIns="0" rtlCol="0" anchor="t">
            <a:spAutoFit/>
          </a:bodyPr>
          <a:lstStyle/>
          <a:p>
            <a:pPr algn="ctr">
              <a:lnSpc>
                <a:spcPts val="4227"/>
              </a:lnSpc>
            </a:pPr>
            <a:r>
              <a:rPr lang="en-US" sz="4144">
                <a:solidFill>
                  <a:srgbClr val="FFFFFF"/>
                </a:solidFill>
                <a:latin typeface="Inter Bold"/>
                <a:ea typeface="Inter Bold"/>
                <a:cs typeface="Inter Bold"/>
                <a:sym typeface="Inter Bold"/>
              </a:rPr>
              <a:t>CELEBRATING OUR DIVERSE COMMUNITY WITH SPECIAL EVENTS</a:t>
            </a:r>
          </a:p>
        </p:txBody>
      </p:sp>
      <p:sp>
        <p:nvSpPr>
          <p:cNvPr id="17" name="TextBox 17"/>
          <p:cNvSpPr txBox="1"/>
          <p:nvPr/>
        </p:nvSpPr>
        <p:spPr>
          <a:xfrm>
            <a:off x="10417459" y="2316691"/>
            <a:ext cx="8357472" cy="906651"/>
          </a:xfrm>
          <a:prstGeom prst="rect">
            <a:avLst/>
          </a:prstGeom>
        </p:spPr>
        <p:txBody>
          <a:bodyPr lIns="0" tIns="0" rIns="0" bIns="0" rtlCol="0" anchor="t">
            <a:spAutoFit/>
          </a:bodyPr>
          <a:lstStyle/>
          <a:p>
            <a:pPr algn="ctr">
              <a:lnSpc>
                <a:spcPts val="3479"/>
              </a:lnSpc>
            </a:pPr>
            <a:r>
              <a:rPr lang="en-US" sz="3411">
                <a:solidFill>
                  <a:srgbClr val="FFDF35"/>
                </a:solidFill>
                <a:latin typeface="Inter Bold"/>
                <a:ea typeface="Inter Bold"/>
                <a:cs typeface="Inter Bold"/>
                <a:sym typeface="Inter Bold"/>
              </a:rPr>
              <a:t>UPCOMING EVENT</a:t>
            </a:r>
            <a:r>
              <a:rPr lang="en-US" sz="3411">
                <a:solidFill>
                  <a:srgbClr val="FFFFFF"/>
                </a:solidFill>
                <a:latin typeface="Inter Bold"/>
                <a:ea typeface="Inter Bold"/>
                <a:cs typeface="Inter Bold"/>
                <a:sym typeface="Inter Bold"/>
              </a:rPr>
              <a:t> </a:t>
            </a:r>
          </a:p>
          <a:p>
            <a:pPr algn="ctr">
              <a:lnSpc>
                <a:spcPts val="3479"/>
              </a:lnSpc>
            </a:pPr>
            <a:r>
              <a:rPr lang="en-US" sz="3411">
                <a:solidFill>
                  <a:srgbClr val="FFFFFF"/>
                </a:solidFill>
                <a:latin typeface="Inter Bold"/>
                <a:ea typeface="Inter Bold"/>
                <a:cs typeface="Inter Bold"/>
                <a:sym typeface="Inter Bold"/>
              </a:rPr>
              <a:t>Dia De Los Muertos Celebration</a:t>
            </a:r>
          </a:p>
        </p:txBody>
      </p:sp>
      <p:sp>
        <p:nvSpPr>
          <p:cNvPr id="18" name="TextBox 18"/>
          <p:cNvSpPr txBox="1"/>
          <p:nvPr/>
        </p:nvSpPr>
        <p:spPr>
          <a:xfrm>
            <a:off x="11110066" y="9673269"/>
            <a:ext cx="6972258" cy="435354"/>
          </a:xfrm>
          <a:prstGeom prst="rect">
            <a:avLst/>
          </a:prstGeom>
        </p:spPr>
        <p:txBody>
          <a:bodyPr lIns="0" tIns="0" rIns="0" bIns="0" rtlCol="0" anchor="t">
            <a:spAutoFit/>
          </a:bodyPr>
          <a:lstStyle/>
          <a:p>
            <a:pPr algn="ctr">
              <a:lnSpc>
                <a:spcPts val="3275"/>
              </a:lnSpc>
            </a:pPr>
            <a:r>
              <a:rPr lang="en-US" sz="3211">
                <a:solidFill>
                  <a:srgbClr val="FFDF35"/>
                </a:solidFill>
                <a:latin typeface="Inter Bold"/>
                <a:ea typeface="Inter Bold"/>
                <a:cs typeface="Inter Bold"/>
                <a:sym typeface="Inter Bold"/>
              </a:rPr>
              <a:t>SATURDAY, NOVEMBER 2, 2024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4AAD">
                <a:alpha val="100000"/>
              </a:srgbClr>
            </a:gs>
            <a:gs pos="100000">
              <a:srgbClr val="6C92E6">
                <a:alpha val="100000"/>
              </a:srgbClr>
            </a:gs>
          </a:gsLst>
          <a:lin ang="0"/>
        </a:gradFill>
        <a:effectLst/>
      </p:bgPr>
    </p:bg>
    <p:spTree>
      <p:nvGrpSpPr>
        <p:cNvPr id="1" name=""/>
        <p:cNvGrpSpPr/>
        <p:nvPr/>
      </p:nvGrpSpPr>
      <p:grpSpPr>
        <a:xfrm>
          <a:off x="0" y="0"/>
          <a:ext cx="0" cy="0"/>
          <a:chOff x="0" y="0"/>
          <a:chExt cx="0" cy="0"/>
        </a:xfrm>
      </p:grpSpPr>
      <p:grpSp>
        <p:nvGrpSpPr>
          <p:cNvPr id="2" name="Group 2"/>
          <p:cNvGrpSpPr/>
          <p:nvPr/>
        </p:nvGrpSpPr>
        <p:grpSpPr>
          <a:xfrm>
            <a:off x="0" y="2039525"/>
            <a:ext cx="9227074" cy="7173499"/>
            <a:chOff x="0" y="0"/>
            <a:chExt cx="2430176" cy="1889317"/>
          </a:xfrm>
        </p:grpSpPr>
        <p:sp>
          <p:nvSpPr>
            <p:cNvPr id="3" name="Freeform 3"/>
            <p:cNvSpPr/>
            <p:nvPr/>
          </p:nvSpPr>
          <p:spPr>
            <a:xfrm>
              <a:off x="0" y="0"/>
              <a:ext cx="2430176" cy="1889317"/>
            </a:xfrm>
            <a:custGeom>
              <a:avLst/>
              <a:gdLst/>
              <a:ahLst/>
              <a:cxnLst/>
              <a:rect l="l" t="t" r="r" b="b"/>
              <a:pathLst>
                <a:path w="2430176" h="1889317">
                  <a:moveTo>
                    <a:pt x="0" y="0"/>
                  </a:moveTo>
                  <a:lnTo>
                    <a:pt x="2430176" y="0"/>
                  </a:lnTo>
                  <a:lnTo>
                    <a:pt x="2430176" y="1889317"/>
                  </a:lnTo>
                  <a:lnTo>
                    <a:pt x="0" y="1889317"/>
                  </a:lnTo>
                  <a:close/>
                </a:path>
              </a:pathLst>
            </a:custGeom>
            <a:solidFill>
              <a:srgbClr val="03EF0D"/>
            </a:solidFill>
          </p:spPr>
          <p:txBody>
            <a:bodyPr/>
            <a:lstStyle/>
            <a:p>
              <a:endParaRPr lang="en-US"/>
            </a:p>
          </p:txBody>
        </p:sp>
        <p:sp>
          <p:nvSpPr>
            <p:cNvPr id="4" name="TextBox 4"/>
            <p:cNvSpPr txBox="1"/>
            <p:nvPr/>
          </p:nvSpPr>
          <p:spPr>
            <a:xfrm>
              <a:off x="0" y="-57150"/>
              <a:ext cx="2430176" cy="1946467"/>
            </a:xfrm>
            <a:prstGeom prst="rect">
              <a:avLst/>
            </a:prstGeom>
          </p:spPr>
          <p:txBody>
            <a:bodyPr lIns="50800" tIns="50800" rIns="50800" bIns="50800" rtlCol="0" anchor="ctr"/>
            <a:lstStyle/>
            <a:p>
              <a:pPr algn="ctr">
                <a:lnSpc>
                  <a:spcPts val="2355"/>
                </a:lnSpc>
              </a:pPr>
              <a:endParaRPr/>
            </a:p>
          </p:txBody>
        </p:sp>
      </p:grpSp>
      <p:grpSp>
        <p:nvGrpSpPr>
          <p:cNvPr id="5" name="Group 5"/>
          <p:cNvGrpSpPr/>
          <p:nvPr/>
        </p:nvGrpSpPr>
        <p:grpSpPr>
          <a:xfrm>
            <a:off x="253597" y="2306583"/>
            <a:ext cx="3681483" cy="6639384"/>
            <a:chOff x="0" y="0"/>
            <a:chExt cx="4908644" cy="8852512"/>
          </a:xfrm>
        </p:grpSpPr>
        <p:pic>
          <p:nvPicPr>
            <p:cNvPr id="6" name="Picture 6"/>
            <p:cNvPicPr>
              <a:picLocks noChangeAspect="1"/>
            </p:cNvPicPr>
            <p:nvPr/>
          </p:nvPicPr>
          <p:blipFill>
            <a:blip r:embed="rId2"/>
            <a:srcRect t="8765" b="24575"/>
            <a:stretch>
              <a:fillRect/>
            </a:stretch>
          </p:blipFill>
          <p:spPr>
            <a:xfrm>
              <a:off x="0" y="0"/>
              <a:ext cx="4908644" cy="4362756"/>
            </a:xfrm>
            <a:prstGeom prst="rect">
              <a:avLst/>
            </a:prstGeom>
          </p:spPr>
        </p:pic>
        <p:pic>
          <p:nvPicPr>
            <p:cNvPr id="7" name="Picture 7"/>
            <p:cNvPicPr>
              <a:picLocks noChangeAspect="1"/>
            </p:cNvPicPr>
            <p:nvPr/>
          </p:nvPicPr>
          <p:blipFill>
            <a:blip r:embed="rId3"/>
            <a:srcRect l="13070" t="25770" b="12700"/>
            <a:stretch>
              <a:fillRect/>
            </a:stretch>
          </p:blipFill>
          <p:spPr>
            <a:xfrm>
              <a:off x="0" y="4489756"/>
              <a:ext cx="4908644" cy="4362756"/>
            </a:xfrm>
            <a:prstGeom prst="rect">
              <a:avLst/>
            </a:prstGeom>
          </p:spPr>
        </p:pic>
      </p:grpSp>
      <p:grpSp>
        <p:nvGrpSpPr>
          <p:cNvPr id="8" name="Group 8"/>
          <p:cNvGrpSpPr/>
          <p:nvPr/>
        </p:nvGrpSpPr>
        <p:grpSpPr>
          <a:xfrm>
            <a:off x="9665564" y="2039525"/>
            <a:ext cx="8622436" cy="7173499"/>
            <a:chOff x="0" y="0"/>
            <a:chExt cx="2270930" cy="1889317"/>
          </a:xfrm>
        </p:grpSpPr>
        <p:sp>
          <p:nvSpPr>
            <p:cNvPr id="9" name="Freeform 9"/>
            <p:cNvSpPr/>
            <p:nvPr/>
          </p:nvSpPr>
          <p:spPr>
            <a:xfrm>
              <a:off x="0" y="0"/>
              <a:ext cx="2270930" cy="1889317"/>
            </a:xfrm>
            <a:custGeom>
              <a:avLst/>
              <a:gdLst/>
              <a:ahLst/>
              <a:cxnLst/>
              <a:rect l="l" t="t" r="r" b="b"/>
              <a:pathLst>
                <a:path w="2270930" h="1889317">
                  <a:moveTo>
                    <a:pt x="0" y="0"/>
                  </a:moveTo>
                  <a:lnTo>
                    <a:pt x="2270930" y="0"/>
                  </a:lnTo>
                  <a:lnTo>
                    <a:pt x="2270930" y="1889317"/>
                  </a:lnTo>
                  <a:lnTo>
                    <a:pt x="0" y="1889317"/>
                  </a:lnTo>
                  <a:close/>
                </a:path>
              </a:pathLst>
            </a:custGeom>
            <a:solidFill>
              <a:srgbClr val="FFDF35"/>
            </a:solidFill>
          </p:spPr>
          <p:txBody>
            <a:bodyPr/>
            <a:lstStyle/>
            <a:p>
              <a:endParaRPr lang="en-US"/>
            </a:p>
          </p:txBody>
        </p:sp>
        <p:sp>
          <p:nvSpPr>
            <p:cNvPr id="10" name="TextBox 10"/>
            <p:cNvSpPr txBox="1"/>
            <p:nvPr/>
          </p:nvSpPr>
          <p:spPr>
            <a:xfrm>
              <a:off x="0" y="-57150"/>
              <a:ext cx="2270930" cy="1946467"/>
            </a:xfrm>
            <a:prstGeom prst="rect">
              <a:avLst/>
            </a:prstGeom>
          </p:spPr>
          <p:txBody>
            <a:bodyPr lIns="50800" tIns="50800" rIns="50800" bIns="50800" rtlCol="0" anchor="ctr"/>
            <a:lstStyle/>
            <a:p>
              <a:pPr algn="ctr">
                <a:lnSpc>
                  <a:spcPts val="2355"/>
                </a:lnSpc>
              </a:pPr>
              <a:endParaRPr/>
            </a:p>
          </p:txBody>
        </p:sp>
      </p:grpSp>
      <p:grpSp>
        <p:nvGrpSpPr>
          <p:cNvPr id="11" name="Group 11"/>
          <p:cNvGrpSpPr/>
          <p:nvPr/>
        </p:nvGrpSpPr>
        <p:grpSpPr>
          <a:xfrm>
            <a:off x="12576057" y="2306583"/>
            <a:ext cx="5469605" cy="6639384"/>
            <a:chOff x="0" y="0"/>
            <a:chExt cx="7292807" cy="8852512"/>
          </a:xfrm>
        </p:grpSpPr>
        <p:pic>
          <p:nvPicPr>
            <p:cNvPr id="12" name="Picture 12"/>
            <p:cNvPicPr>
              <a:picLocks noChangeAspect="1"/>
            </p:cNvPicPr>
            <p:nvPr/>
          </p:nvPicPr>
          <p:blipFill>
            <a:blip r:embed="rId4"/>
            <a:srcRect t="10118" b="10118"/>
            <a:stretch>
              <a:fillRect/>
            </a:stretch>
          </p:blipFill>
          <p:spPr>
            <a:xfrm>
              <a:off x="0" y="0"/>
              <a:ext cx="7292807" cy="4362756"/>
            </a:xfrm>
            <a:prstGeom prst="rect">
              <a:avLst/>
            </a:prstGeom>
          </p:spPr>
        </p:pic>
        <p:pic>
          <p:nvPicPr>
            <p:cNvPr id="13" name="Picture 13"/>
            <p:cNvPicPr>
              <a:picLocks noChangeAspect="1"/>
            </p:cNvPicPr>
            <p:nvPr/>
          </p:nvPicPr>
          <p:blipFill>
            <a:blip r:embed="rId5"/>
            <a:srcRect t="27566" b="27566"/>
            <a:stretch>
              <a:fillRect/>
            </a:stretch>
          </p:blipFill>
          <p:spPr>
            <a:xfrm>
              <a:off x="0" y="4489756"/>
              <a:ext cx="7292807" cy="4362756"/>
            </a:xfrm>
            <a:prstGeom prst="rect">
              <a:avLst/>
            </a:prstGeom>
          </p:spPr>
        </p:pic>
      </p:grpSp>
      <p:sp>
        <p:nvSpPr>
          <p:cNvPr id="14" name="Freeform 14"/>
          <p:cNvSpPr/>
          <p:nvPr/>
        </p:nvSpPr>
        <p:spPr>
          <a:xfrm>
            <a:off x="9837014" y="2306583"/>
            <a:ext cx="2564462" cy="3319692"/>
          </a:xfrm>
          <a:custGeom>
            <a:avLst/>
            <a:gdLst/>
            <a:ahLst/>
            <a:cxnLst/>
            <a:rect l="l" t="t" r="r" b="b"/>
            <a:pathLst>
              <a:path w="2564462" h="3319692">
                <a:moveTo>
                  <a:pt x="0" y="0"/>
                </a:moveTo>
                <a:lnTo>
                  <a:pt x="2564462" y="0"/>
                </a:lnTo>
                <a:lnTo>
                  <a:pt x="2564462" y="3319692"/>
                </a:lnTo>
                <a:lnTo>
                  <a:pt x="0" y="3319692"/>
                </a:lnTo>
                <a:lnTo>
                  <a:pt x="0" y="0"/>
                </a:lnTo>
                <a:close/>
              </a:path>
            </a:pathLst>
          </a:custGeom>
          <a:blipFill>
            <a:blip r:embed="rId6"/>
            <a:stretch>
              <a:fillRect/>
            </a:stretch>
          </a:blipFill>
        </p:spPr>
        <p:txBody>
          <a:bodyPr/>
          <a:lstStyle/>
          <a:p>
            <a:endParaRPr lang="en-US"/>
          </a:p>
        </p:txBody>
      </p:sp>
      <p:grpSp>
        <p:nvGrpSpPr>
          <p:cNvPr id="15" name="Group 15"/>
          <p:cNvGrpSpPr/>
          <p:nvPr/>
        </p:nvGrpSpPr>
        <p:grpSpPr>
          <a:xfrm>
            <a:off x="9837014" y="5788200"/>
            <a:ext cx="2564462" cy="3157767"/>
            <a:chOff x="0" y="0"/>
            <a:chExt cx="397302" cy="489221"/>
          </a:xfrm>
        </p:grpSpPr>
        <p:sp>
          <p:nvSpPr>
            <p:cNvPr id="16" name="Freeform 16"/>
            <p:cNvSpPr/>
            <p:nvPr/>
          </p:nvSpPr>
          <p:spPr>
            <a:xfrm>
              <a:off x="0" y="0"/>
              <a:ext cx="397302" cy="489221"/>
            </a:xfrm>
            <a:custGeom>
              <a:avLst/>
              <a:gdLst/>
              <a:ahLst/>
              <a:cxnLst/>
              <a:rect l="l" t="t" r="r" b="b"/>
              <a:pathLst>
                <a:path w="397302" h="489221">
                  <a:moveTo>
                    <a:pt x="0" y="0"/>
                  </a:moveTo>
                  <a:lnTo>
                    <a:pt x="397302" y="0"/>
                  </a:lnTo>
                  <a:lnTo>
                    <a:pt x="397302" y="489221"/>
                  </a:lnTo>
                  <a:lnTo>
                    <a:pt x="0" y="489221"/>
                  </a:lnTo>
                  <a:close/>
                </a:path>
              </a:pathLst>
            </a:custGeom>
            <a:blipFill>
              <a:blip r:embed="rId7"/>
              <a:stretch>
                <a:fillRect t="-19706" r="-19186" b="-9351"/>
              </a:stretch>
            </a:blipFill>
          </p:spPr>
          <p:txBody>
            <a:bodyPr/>
            <a:lstStyle/>
            <a:p>
              <a:endParaRPr lang="en-US"/>
            </a:p>
          </p:txBody>
        </p:sp>
      </p:grpSp>
      <p:sp>
        <p:nvSpPr>
          <p:cNvPr id="17" name="Freeform 17"/>
          <p:cNvSpPr/>
          <p:nvPr/>
        </p:nvSpPr>
        <p:spPr>
          <a:xfrm>
            <a:off x="4156728" y="2306583"/>
            <a:ext cx="4849706" cy="3746398"/>
          </a:xfrm>
          <a:custGeom>
            <a:avLst/>
            <a:gdLst/>
            <a:ahLst/>
            <a:cxnLst/>
            <a:rect l="l" t="t" r="r" b="b"/>
            <a:pathLst>
              <a:path w="4849706" h="3746398">
                <a:moveTo>
                  <a:pt x="0" y="0"/>
                </a:moveTo>
                <a:lnTo>
                  <a:pt x="4849706" y="0"/>
                </a:lnTo>
                <a:lnTo>
                  <a:pt x="4849706" y="3746398"/>
                </a:lnTo>
                <a:lnTo>
                  <a:pt x="0" y="3746398"/>
                </a:lnTo>
                <a:lnTo>
                  <a:pt x="0" y="0"/>
                </a:lnTo>
                <a:close/>
              </a:path>
            </a:pathLst>
          </a:custGeom>
          <a:blipFill>
            <a:blip r:embed="rId8"/>
            <a:stretch>
              <a:fillRect/>
            </a:stretch>
          </a:blipFill>
        </p:spPr>
        <p:txBody>
          <a:bodyPr/>
          <a:lstStyle/>
          <a:p>
            <a:endParaRPr lang="en-US"/>
          </a:p>
        </p:txBody>
      </p:sp>
      <p:grpSp>
        <p:nvGrpSpPr>
          <p:cNvPr id="18" name="Group 18"/>
          <p:cNvGrpSpPr/>
          <p:nvPr/>
        </p:nvGrpSpPr>
        <p:grpSpPr>
          <a:xfrm>
            <a:off x="4156728" y="6214906"/>
            <a:ext cx="4849706" cy="2731061"/>
            <a:chOff x="0" y="0"/>
            <a:chExt cx="751346" cy="423113"/>
          </a:xfrm>
        </p:grpSpPr>
        <p:sp>
          <p:nvSpPr>
            <p:cNvPr id="19" name="Freeform 19"/>
            <p:cNvSpPr/>
            <p:nvPr/>
          </p:nvSpPr>
          <p:spPr>
            <a:xfrm>
              <a:off x="0" y="0"/>
              <a:ext cx="751346" cy="423113"/>
            </a:xfrm>
            <a:custGeom>
              <a:avLst/>
              <a:gdLst/>
              <a:ahLst/>
              <a:cxnLst/>
              <a:rect l="l" t="t" r="r" b="b"/>
              <a:pathLst>
                <a:path w="751346" h="423113">
                  <a:moveTo>
                    <a:pt x="0" y="0"/>
                  </a:moveTo>
                  <a:lnTo>
                    <a:pt x="751346" y="0"/>
                  </a:lnTo>
                  <a:lnTo>
                    <a:pt x="751346" y="423113"/>
                  </a:lnTo>
                  <a:lnTo>
                    <a:pt x="0" y="423113"/>
                  </a:lnTo>
                  <a:close/>
                </a:path>
              </a:pathLst>
            </a:custGeom>
            <a:blipFill>
              <a:blip r:embed="rId9"/>
              <a:stretch>
                <a:fillRect t="-10893" b="-125874"/>
              </a:stretch>
            </a:blipFill>
          </p:spPr>
          <p:txBody>
            <a:bodyPr/>
            <a:lstStyle/>
            <a:p>
              <a:endParaRPr lang="en-US"/>
            </a:p>
          </p:txBody>
        </p:sp>
      </p:grpSp>
      <p:sp>
        <p:nvSpPr>
          <p:cNvPr id="20" name="TextBox 20"/>
          <p:cNvSpPr txBox="1"/>
          <p:nvPr/>
        </p:nvSpPr>
        <p:spPr>
          <a:xfrm>
            <a:off x="886702" y="974083"/>
            <a:ext cx="16514597" cy="1027343"/>
          </a:xfrm>
          <a:prstGeom prst="rect">
            <a:avLst/>
          </a:prstGeom>
        </p:spPr>
        <p:txBody>
          <a:bodyPr lIns="0" tIns="0" rIns="0" bIns="0" rtlCol="0" anchor="t">
            <a:spAutoFit/>
          </a:bodyPr>
          <a:lstStyle/>
          <a:p>
            <a:pPr algn="ctr">
              <a:lnSpc>
                <a:spcPts val="8332"/>
              </a:lnSpc>
            </a:pPr>
            <a:r>
              <a:rPr lang="en-US" sz="5952">
                <a:solidFill>
                  <a:srgbClr val="FFFFFF"/>
                </a:solidFill>
                <a:latin typeface="Inter Bold"/>
                <a:ea typeface="Inter Bold"/>
                <a:cs typeface="Inter Bold"/>
                <a:sym typeface="Inter Bold"/>
              </a:rPr>
              <a:t>PARK PROGRAMMING &amp; POP-UP ACTIVITIES</a:t>
            </a:r>
          </a:p>
        </p:txBody>
      </p:sp>
      <p:sp>
        <p:nvSpPr>
          <p:cNvPr id="21" name="TextBox 21"/>
          <p:cNvSpPr txBox="1"/>
          <p:nvPr/>
        </p:nvSpPr>
        <p:spPr>
          <a:xfrm>
            <a:off x="5534123" y="224793"/>
            <a:ext cx="7219755" cy="1009650"/>
          </a:xfrm>
          <a:prstGeom prst="rect">
            <a:avLst/>
          </a:prstGeom>
        </p:spPr>
        <p:txBody>
          <a:bodyPr lIns="0" tIns="0" rIns="0" bIns="0" rtlCol="0" anchor="t">
            <a:spAutoFit/>
          </a:bodyPr>
          <a:lstStyle/>
          <a:p>
            <a:pPr algn="ctr">
              <a:lnSpc>
                <a:spcPts val="7649"/>
              </a:lnSpc>
            </a:pPr>
            <a:r>
              <a:rPr lang="en-US" sz="7499">
                <a:solidFill>
                  <a:srgbClr val="03EF0D"/>
                </a:solidFill>
                <a:latin typeface="Inter Bold"/>
                <a:ea typeface="Inter Bold"/>
                <a:cs typeface="Inter Bold"/>
                <a:sym typeface="Inter Bold"/>
              </a:rPr>
              <a:t>WHAT’S NEW?</a:t>
            </a:r>
          </a:p>
        </p:txBody>
      </p:sp>
      <p:sp>
        <p:nvSpPr>
          <p:cNvPr id="22" name="TextBox 22"/>
          <p:cNvSpPr txBox="1"/>
          <p:nvPr/>
        </p:nvSpPr>
        <p:spPr>
          <a:xfrm>
            <a:off x="1030556" y="9191625"/>
            <a:ext cx="16228744" cy="1007536"/>
          </a:xfrm>
          <a:prstGeom prst="rect">
            <a:avLst/>
          </a:prstGeom>
        </p:spPr>
        <p:txBody>
          <a:bodyPr lIns="0" tIns="0" rIns="0" bIns="0" rtlCol="0" anchor="t">
            <a:spAutoFit/>
          </a:bodyPr>
          <a:lstStyle/>
          <a:p>
            <a:pPr algn="ctr">
              <a:lnSpc>
                <a:spcPts val="4003"/>
              </a:lnSpc>
            </a:pPr>
            <a:r>
              <a:rPr lang="en-US" sz="2859">
                <a:solidFill>
                  <a:srgbClr val="FFFFFF"/>
                </a:solidFill>
                <a:latin typeface="Inter Bold"/>
                <a:ea typeface="Inter Bold"/>
                <a:cs typeface="Inter Bold"/>
                <a:sym typeface="Inter Bold"/>
              </a:rPr>
              <a:t>Interacting with our community across various locations, ensuring everyone can enjoy recreational activities throughout our City.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4AAD">
                <a:alpha val="100000"/>
              </a:srgbClr>
            </a:gs>
            <a:gs pos="100000">
              <a:srgbClr val="6C92E6">
                <a:alpha val="100000"/>
              </a:srgbClr>
            </a:gs>
          </a:gsLst>
          <a:lin ang="0"/>
        </a:gradFill>
        <a:effectLst/>
      </p:bgPr>
    </p:bg>
    <p:spTree>
      <p:nvGrpSpPr>
        <p:cNvPr id="1" name=""/>
        <p:cNvGrpSpPr/>
        <p:nvPr/>
      </p:nvGrpSpPr>
      <p:grpSpPr>
        <a:xfrm>
          <a:off x="0" y="0"/>
          <a:ext cx="0" cy="0"/>
          <a:chOff x="0" y="0"/>
          <a:chExt cx="0" cy="0"/>
        </a:xfrm>
      </p:grpSpPr>
      <p:grpSp>
        <p:nvGrpSpPr>
          <p:cNvPr id="2" name="Group 2"/>
          <p:cNvGrpSpPr/>
          <p:nvPr/>
        </p:nvGrpSpPr>
        <p:grpSpPr>
          <a:xfrm>
            <a:off x="241773" y="2443638"/>
            <a:ext cx="6185509" cy="7080783"/>
            <a:chOff x="0" y="0"/>
            <a:chExt cx="1847631" cy="2115052"/>
          </a:xfrm>
        </p:grpSpPr>
        <p:sp>
          <p:nvSpPr>
            <p:cNvPr id="3" name="Freeform 3"/>
            <p:cNvSpPr/>
            <p:nvPr/>
          </p:nvSpPr>
          <p:spPr>
            <a:xfrm>
              <a:off x="0" y="0"/>
              <a:ext cx="1847631" cy="2115052"/>
            </a:xfrm>
            <a:custGeom>
              <a:avLst/>
              <a:gdLst/>
              <a:ahLst/>
              <a:cxnLst/>
              <a:rect l="l" t="t" r="r" b="b"/>
              <a:pathLst>
                <a:path w="1847631" h="2115052">
                  <a:moveTo>
                    <a:pt x="0" y="0"/>
                  </a:moveTo>
                  <a:lnTo>
                    <a:pt x="1847631" y="0"/>
                  </a:lnTo>
                  <a:lnTo>
                    <a:pt x="1847631" y="2115052"/>
                  </a:lnTo>
                  <a:lnTo>
                    <a:pt x="0" y="2115052"/>
                  </a:lnTo>
                  <a:close/>
                </a:path>
              </a:pathLst>
            </a:custGeom>
            <a:solidFill>
              <a:srgbClr val="FFDF35"/>
            </a:solidFill>
          </p:spPr>
          <p:txBody>
            <a:bodyPr/>
            <a:lstStyle/>
            <a:p>
              <a:endParaRPr lang="en-US"/>
            </a:p>
          </p:txBody>
        </p:sp>
        <p:sp>
          <p:nvSpPr>
            <p:cNvPr id="4" name="TextBox 4"/>
            <p:cNvSpPr txBox="1"/>
            <p:nvPr/>
          </p:nvSpPr>
          <p:spPr>
            <a:xfrm>
              <a:off x="0" y="-57150"/>
              <a:ext cx="1847631" cy="2172202"/>
            </a:xfrm>
            <a:prstGeom prst="rect">
              <a:avLst/>
            </a:prstGeom>
          </p:spPr>
          <p:txBody>
            <a:bodyPr lIns="50800" tIns="50800" rIns="50800" bIns="50800" rtlCol="0" anchor="ctr"/>
            <a:lstStyle/>
            <a:p>
              <a:pPr algn="ctr">
                <a:lnSpc>
                  <a:spcPts val="2355"/>
                </a:lnSpc>
              </a:pPr>
              <a:endParaRPr/>
            </a:p>
          </p:txBody>
        </p:sp>
      </p:grpSp>
      <p:sp>
        <p:nvSpPr>
          <p:cNvPr id="5" name="Freeform 5"/>
          <p:cNvSpPr/>
          <p:nvPr/>
        </p:nvSpPr>
        <p:spPr>
          <a:xfrm>
            <a:off x="888117" y="3124826"/>
            <a:ext cx="4723036" cy="6113962"/>
          </a:xfrm>
          <a:custGeom>
            <a:avLst/>
            <a:gdLst/>
            <a:ahLst/>
            <a:cxnLst/>
            <a:rect l="l" t="t" r="r" b="b"/>
            <a:pathLst>
              <a:path w="4723036" h="6113962">
                <a:moveTo>
                  <a:pt x="0" y="0"/>
                </a:moveTo>
                <a:lnTo>
                  <a:pt x="4723036" y="0"/>
                </a:lnTo>
                <a:lnTo>
                  <a:pt x="4723036" y="6113962"/>
                </a:lnTo>
                <a:lnTo>
                  <a:pt x="0" y="6113962"/>
                </a:lnTo>
                <a:lnTo>
                  <a:pt x="0" y="0"/>
                </a:lnTo>
                <a:close/>
              </a:path>
            </a:pathLst>
          </a:custGeom>
          <a:blipFill>
            <a:blip r:embed="rId2"/>
            <a:stretch>
              <a:fillRect/>
            </a:stretch>
          </a:blipFill>
        </p:spPr>
        <p:txBody>
          <a:bodyPr/>
          <a:lstStyle/>
          <a:p>
            <a:endParaRPr lang="en-US"/>
          </a:p>
        </p:txBody>
      </p:sp>
      <p:grpSp>
        <p:nvGrpSpPr>
          <p:cNvPr id="6" name="Group 6"/>
          <p:cNvGrpSpPr/>
          <p:nvPr/>
        </p:nvGrpSpPr>
        <p:grpSpPr>
          <a:xfrm>
            <a:off x="11728148" y="2443638"/>
            <a:ext cx="6185509" cy="7190801"/>
            <a:chOff x="0" y="0"/>
            <a:chExt cx="1847631" cy="2147914"/>
          </a:xfrm>
        </p:grpSpPr>
        <p:sp>
          <p:nvSpPr>
            <p:cNvPr id="7" name="Freeform 7"/>
            <p:cNvSpPr/>
            <p:nvPr/>
          </p:nvSpPr>
          <p:spPr>
            <a:xfrm>
              <a:off x="0" y="0"/>
              <a:ext cx="1847631" cy="2147914"/>
            </a:xfrm>
            <a:custGeom>
              <a:avLst/>
              <a:gdLst/>
              <a:ahLst/>
              <a:cxnLst/>
              <a:rect l="l" t="t" r="r" b="b"/>
              <a:pathLst>
                <a:path w="1847631" h="2147914">
                  <a:moveTo>
                    <a:pt x="0" y="0"/>
                  </a:moveTo>
                  <a:lnTo>
                    <a:pt x="1847631" y="0"/>
                  </a:lnTo>
                  <a:lnTo>
                    <a:pt x="1847631" y="2147914"/>
                  </a:lnTo>
                  <a:lnTo>
                    <a:pt x="0" y="2147914"/>
                  </a:lnTo>
                  <a:close/>
                </a:path>
              </a:pathLst>
            </a:custGeom>
            <a:solidFill>
              <a:srgbClr val="1C1E68"/>
            </a:solidFill>
          </p:spPr>
          <p:txBody>
            <a:bodyPr/>
            <a:lstStyle/>
            <a:p>
              <a:endParaRPr lang="en-US"/>
            </a:p>
          </p:txBody>
        </p:sp>
        <p:sp>
          <p:nvSpPr>
            <p:cNvPr id="8" name="TextBox 8"/>
            <p:cNvSpPr txBox="1"/>
            <p:nvPr/>
          </p:nvSpPr>
          <p:spPr>
            <a:xfrm>
              <a:off x="0" y="-57150"/>
              <a:ext cx="1847631" cy="2205064"/>
            </a:xfrm>
            <a:prstGeom prst="rect">
              <a:avLst/>
            </a:prstGeom>
          </p:spPr>
          <p:txBody>
            <a:bodyPr lIns="50800" tIns="50800" rIns="50800" bIns="50800" rtlCol="0" anchor="ctr"/>
            <a:lstStyle/>
            <a:p>
              <a:pPr algn="ctr">
                <a:lnSpc>
                  <a:spcPts val="2355"/>
                </a:lnSpc>
              </a:pPr>
              <a:endParaRPr/>
            </a:p>
          </p:txBody>
        </p:sp>
      </p:grpSp>
      <p:sp>
        <p:nvSpPr>
          <p:cNvPr id="9" name="Freeform 9"/>
          <p:cNvSpPr/>
          <p:nvPr/>
        </p:nvSpPr>
        <p:spPr>
          <a:xfrm>
            <a:off x="12363087" y="2875514"/>
            <a:ext cx="4915629" cy="6363274"/>
          </a:xfrm>
          <a:custGeom>
            <a:avLst/>
            <a:gdLst/>
            <a:ahLst/>
            <a:cxnLst/>
            <a:rect l="l" t="t" r="r" b="b"/>
            <a:pathLst>
              <a:path w="4915629" h="6363274">
                <a:moveTo>
                  <a:pt x="0" y="0"/>
                </a:moveTo>
                <a:lnTo>
                  <a:pt x="4915630" y="0"/>
                </a:lnTo>
                <a:lnTo>
                  <a:pt x="4915630" y="6363274"/>
                </a:lnTo>
                <a:lnTo>
                  <a:pt x="0" y="6363274"/>
                </a:lnTo>
                <a:lnTo>
                  <a:pt x="0" y="0"/>
                </a:lnTo>
                <a:close/>
              </a:path>
            </a:pathLst>
          </a:custGeom>
          <a:blipFill>
            <a:blip r:embed="rId3"/>
            <a:stretch>
              <a:fillRect/>
            </a:stretch>
          </a:blipFill>
        </p:spPr>
        <p:txBody>
          <a:bodyPr/>
          <a:lstStyle/>
          <a:p>
            <a:endParaRPr lang="en-US"/>
          </a:p>
        </p:txBody>
      </p:sp>
      <p:sp>
        <p:nvSpPr>
          <p:cNvPr id="10" name="Freeform 10"/>
          <p:cNvSpPr/>
          <p:nvPr/>
        </p:nvSpPr>
        <p:spPr>
          <a:xfrm>
            <a:off x="7049839" y="3124826"/>
            <a:ext cx="3874562" cy="2465190"/>
          </a:xfrm>
          <a:custGeom>
            <a:avLst/>
            <a:gdLst/>
            <a:ahLst/>
            <a:cxnLst/>
            <a:rect l="l" t="t" r="r" b="b"/>
            <a:pathLst>
              <a:path w="3874562" h="2465190">
                <a:moveTo>
                  <a:pt x="0" y="0"/>
                </a:moveTo>
                <a:lnTo>
                  <a:pt x="3874562" y="0"/>
                </a:lnTo>
                <a:lnTo>
                  <a:pt x="3874562" y="2465190"/>
                </a:lnTo>
                <a:lnTo>
                  <a:pt x="0" y="2465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TextBox 11"/>
          <p:cNvSpPr txBox="1"/>
          <p:nvPr/>
        </p:nvSpPr>
        <p:spPr>
          <a:xfrm>
            <a:off x="5951953" y="182561"/>
            <a:ext cx="6384094" cy="897504"/>
          </a:xfrm>
          <a:prstGeom prst="rect">
            <a:avLst/>
          </a:prstGeom>
        </p:spPr>
        <p:txBody>
          <a:bodyPr lIns="0" tIns="0" rIns="0" bIns="0" rtlCol="0" anchor="t">
            <a:spAutoFit/>
          </a:bodyPr>
          <a:lstStyle/>
          <a:p>
            <a:pPr algn="ctr">
              <a:lnSpc>
                <a:spcPts val="6764"/>
              </a:lnSpc>
            </a:pPr>
            <a:r>
              <a:rPr lang="en-US" sz="6631">
                <a:solidFill>
                  <a:srgbClr val="FFDF35"/>
                </a:solidFill>
                <a:latin typeface="Inter Bold"/>
                <a:ea typeface="Inter Bold"/>
                <a:cs typeface="Inter Bold"/>
                <a:sym typeface="Inter Bold"/>
              </a:rPr>
              <a:t>WHAT’S NEW?</a:t>
            </a:r>
          </a:p>
        </p:txBody>
      </p:sp>
      <p:sp>
        <p:nvSpPr>
          <p:cNvPr id="12" name="TextBox 12"/>
          <p:cNvSpPr txBox="1"/>
          <p:nvPr/>
        </p:nvSpPr>
        <p:spPr>
          <a:xfrm>
            <a:off x="2104391" y="1186835"/>
            <a:ext cx="14079219" cy="926604"/>
          </a:xfrm>
          <a:prstGeom prst="rect">
            <a:avLst/>
          </a:prstGeom>
        </p:spPr>
        <p:txBody>
          <a:bodyPr lIns="0" tIns="0" rIns="0" bIns="0" rtlCol="0" anchor="t">
            <a:spAutoFit/>
          </a:bodyPr>
          <a:lstStyle/>
          <a:p>
            <a:pPr algn="ctr">
              <a:lnSpc>
                <a:spcPts val="7025"/>
              </a:lnSpc>
            </a:pPr>
            <a:r>
              <a:rPr lang="en-US" sz="6888">
                <a:solidFill>
                  <a:srgbClr val="FFFFFF"/>
                </a:solidFill>
                <a:latin typeface="Inter Bold"/>
                <a:ea typeface="Inter Bold"/>
                <a:cs typeface="Inter Bold"/>
                <a:sym typeface="Inter Bold"/>
              </a:rPr>
              <a:t>COMMUNITY PARTNERSHIPS</a:t>
            </a:r>
          </a:p>
        </p:txBody>
      </p:sp>
      <p:sp>
        <p:nvSpPr>
          <p:cNvPr id="13" name="TextBox 13"/>
          <p:cNvSpPr txBox="1"/>
          <p:nvPr/>
        </p:nvSpPr>
        <p:spPr>
          <a:xfrm>
            <a:off x="0" y="2543406"/>
            <a:ext cx="6669054" cy="393776"/>
          </a:xfrm>
          <a:prstGeom prst="rect">
            <a:avLst/>
          </a:prstGeom>
        </p:spPr>
        <p:txBody>
          <a:bodyPr lIns="0" tIns="0" rIns="0" bIns="0" rtlCol="0" anchor="t">
            <a:spAutoFit/>
          </a:bodyPr>
          <a:lstStyle/>
          <a:p>
            <a:pPr algn="ctr">
              <a:lnSpc>
                <a:spcPts val="2914"/>
              </a:lnSpc>
            </a:pPr>
            <a:r>
              <a:rPr lang="en-US" sz="2857">
                <a:solidFill>
                  <a:srgbClr val="1C1E68"/>
                </a:solidFill>
                <a:latin typeface="Inter Bold"/>
                <a:ea typeface="Inter Bold"/>
                <a:cs typeface="Inter Bold"/>
                <a:sym typeface="Inter Bold"/>
              </a:rPr>
              <a:t>AC GREEN YOUTH FOUNDATION</a:t>
            </a:r>
          </a:p>
        </p:txBody>
      </p:sp>
      <p:sp>
        <p:nvSpPr>
          <p:cNvPr id="14" name="TextBox 14"/>
          <p:cNvSpPr txBox="1"/>
          <p:nvPr/>
        </p:nvSpPr>
        <p:spPr>
          <a:xfrm>
            <a:off x="11486375" y="2481738"/>
            <a:ext cx="6669054" cy="393776"/>
          </a:xfrm>
          <a:prstGeom prst="rect">
            <a:avLst/>
          </a:prstGeom>
        </p:spPr>
        <p:txBody>
          <a:bodyPr lIns="0" tIns="0" rIns="0" bIns="0" rtlCol="0" anchor="t">
            <a:spAutoFit/>
          </a:bodyPr>
          <a:lstStyle/>
          <a:p>
            <a:pPr algn="ctr">
              <a:lnSpc>
                <a:spcPts val="2914"/>
              </a:lnSpc>
            </a:pPr>
            <a:r>
              <a:rPr lang="en-US" sz="2857">
                <a:solidFill>
                  <a:srgbClr val="FFFFFF"/>
                </a:solidFill>
                <a:latin typeface="Inter Bold"/>
                <a:ea typeface="Inter Bold"/>
                <a:cs typeface="Inter Bold"/>
                <a:sym typeface="Inter Bold"/>
              </a:rPr>
              <a:t>BOYS &amp; GIRLS CLUB OF CARSON</a:t>
            </a:r>
          </a:p>
        </p:txBody>
      </p:sp>
      <p:sp>
        <p:nvSpPr>
          <p:cNvPr id="15" name="TextBox 15"/>
          <p:cNvSpPr txBox="1"/>
          <p:nvPr/>
        </p:nvSpPr>
        <p:spPr>
          <a:xfrm>
            <a:off x="6548168" y="5999591"/>
            <a:ext cx="5059094" cy="3462317"/>
          </a:xfrm>
          <a:prstGeom prst="rect">
            <a:avLst/>
          </a:prstGeom>
        </p:spPr>
        <p:txBody>
          <a:bodyPr lIns="0" tIns="0" rIns="0" bIns="0" rtlCol="0" anchor="t">
            <a:spAutoFit/>
          </a:bodyPr>
          <a:lstStyle/>
          <a:p>
            <a:pPr algn="ctr">
              <a:lnSpc>
                <a:spcPts val="4563"/>
              </a:lnSpc>
            </a:pPr>
            <a:r>
              <a:rPr lang="en-US" sz="4474">
                <a:solidFill>
                  <a:srgbClr val="FFFFFF"/>
                </a:solidFill>
                <a:latin typeface="Inter Bold"/>
                <a:ea typeface="Inter Bold"/>
                <a:cs typeface="Inter Bold"/>
                <a:sym typeface="Inter Bold"/>
              </a:rPr>
              <a:t>Strengthening our partnerships to provide new programs, camps, and classes for our community.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4AAD">
                <a:alpha val="100000"/>
              </a:srgbClr>
            </a:gs>
            <a:gs pos="100000">
              <a:srgbClr val="6C92E6">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1177758" y="2137079"/>
            <a:ext cx="8887839" cy="5485186"/>
          </a:xfrm>
          <a:custGeom>
            <a:avLst/>
            <a:gdLst/>
            <a:ahLst/>
            <a:cxnLst/>
            <a:rect l="l" t="t" r="r" b="b"/>
            <a:pathLst>
              <a:path w="8887839" h="5485186">
                <a:moveTo>
                  <a:pt x="0" y="0"/>
                </a:moveTo>
                <a:lnTo>
                  <a:pt x="8887839" y="0"/>
                </a:lnTo>
                <a:lnTo>
                  <a:pt x="8887839" y="5485186"/>
                </a:lnTo>
                <a:lnTo>
                  <a:pt x="0" y="5485186"/>
                </a:lnTo>
                <a:lnTo>
                  <a:pt x="0" y="0"/>
                </a:lnTo>
                <a:close/>
              </a:path>
            </a:pathLst>
          </a:custGeom>
          <a:blipFill>
            <a:blip r:embed="rId2"/>
            <a:stretch>
              <a:fillRect l="-966" r="-966"/>
            </a:stretch>
          </a:blipFill>
        </p:spPr>
        <p:txBody>
          <a:bodyPr/>
          <a:lstStyle/>
          <a:p>
            <a:endParaRPr lang="en-US"/>
          </a:p>
        </p:txBody>
      </p:sp>
      <p:sp>
        <p:nvSpPr>
          <p:cNvPr id="3" name="TextBox 3"/>
          <p:cNvSpPr txBox="1"/>
          <p:nvPr/>
        </p:nvSpPr>
        <p:spPr>
          <a:xfrm>
            <a:off x="0" y="258819"/>
            <a:ext cx="18288000" cy="699424"/>
          </a:xfrm>
          <a:prstGeom prst="rect">
            <a:avLst/>
          </a:prstGeom>
        </p:spPr>
        <p:txBody>
          <a:bodyPr lIns="0" tIns="0" rIns="0" bIns="0" rtlCol="0" anchor="t">
            <a:spAutoFit/>
          </a:bodyPr>
          <a:lstStyle/>
          <a:p>
            <a:pPr algn="ctr">
              <a:lnSpc>
                <a:spcPts val="5282"/>
              </a:lnSpc>
            </a:pPr>
            <a:r>
              <a:rPr lang="en-US" sz="5179">
                <a:solidFill>
                  <a:srgbClr val="FFFFFF"/>
                </a:solidFill>
                <a:latin typeface="Inter Bold"/>
                <a:ea typeface="Inter Bold"/>
                <a:cs typeface="Inter Bold"/>
                <a:sym typeface="Inter Bold"/>
              </a:rPr>
              <a:t>WHAT’S COMING UP FOR THE CITY OF GARDENA?</a:t>
            </a:r>
          </a:p>
        </p:txBody>
      </p:sp>
      <p:grpSp>
        <p:nvGrpSpPr>
          <p:cNvPr id="4" name="Group 4"/>
          <p:cNvGrpSpPr/>
          <p:nvPr/>
        </p:nvGrpSpPr>
        <p:grpSpPr>
          <a:xfrm>
            <a:off x="10572865" y="2137079"/>
            <a:ext cx="6052209" cy="5485186"/>
            <a:chOff x="0" y="0"/>
            <a:chExt cx="8069612" cy="7313581"/>
          </a:xfrm>
        </p:grpSpPr>
        <p:pic>
          <p:nvPicPr>
            <p:cNvPr id="5" name="Picture 5"/>
            <p:cNvPicPr>
              <a:picLocks noChangeAspect="1"/>
            </p:cNvPicPr>
            <p:nvPr/>
          </p:nvPicPr>
          <p:blipFill>
            <a:blip r:embed="rId3"/>
            <a:srcRect l="19005" r="19005"/>
            <a:stretch>
              <a:fillRect/>
            </a:stretch>
          </p:blipFill>
          <p:spPr>
            <a:xfrm>
              <a:off x="0" y="0"/>
              <a:ext cx="8069612" cy="7313581"/>
            </a:xfrm>
            <a:prstGeom prst="rect">
              <a:avLst/>
            </a:prstGeom>
          </p:spPr>
        </p:pic>
      </p:grpSp>
      <p:sp>
        <p:nvSpPr>
          <p:cNvPr id="6" name="TextBox 6"/>
          <p:cNvSpPr txBox="1"/>
          <p:nvPr/>
        </p:nvSpPr>
        <p:spPr>
          <a:xfrm>
            <a:off x="1353313" y="1611612"/>
            <a:ext cx="8129322" cy="1127133"/>
          </a:xfrm>
          <a:prstGeom prst="rect">
            <a:avLst/>
          </a:prstGeom>
        </p:spPr>
        <p:txBody>
          <a:bodyPr lIns="0" tIns="0" rIns="0" bIns="0" rtlCol="0" anchor="t">
            <a:spAutoFit/>
          </a:bodyPr>
          <a:lstStyle/>
          <a:p>
            <a:pPr algn="ctr">
              <a:lnSpc>
                <a:spcPts val="4392"/>
              </a:lnSpc>
            </a:pPr>
            <a:r>
              <a:rPr lang="en-US" sz="4305">
                <a:solidFill>
                  <a:srgbClr val="FFDF35"/>
                </a:solidFill>
                <a:latin typeface="Inter Bold"/>
                <a:ea typeface="Inter Bold"/>
                <a:cs typeface="Inter Bold"/>
                <a:sym typeface="Inter Bold"/>
              </a:rPr>
              <a:t>AQUATICS &amp; SENIOR CENTER 2025</a:t>
            </a:r>
          </a:p>
        </p:txBody>
      </p:sp>
      <p:sp>
        <p:nvSpPr>
          <p:cNvPr id="7" name="TextBox 7"/>
          <p:cNvSpPr txBox="1"/>
          <p:nvPr/>
        </p:nvSpPr>
        <p:spPr>
          <a:xfrm>
            <a:off x="11097530" y="1602087"/>
            <a:ext cx="5002880" cy="1199286"/>
          </a:xfrm>
          <a:prstGeom prst="rect">
            <a:avLst/>
          </a:prstGeom>
        </p:spPr>
        <p:txBody>
          <a:bodyPr lIns="0" tIns="0" rIns="0" bIns="0" rtlCol="0" anchor="t">
            <a:spAutoFit/>
          </a:bodyPr>
          <a:lstStyle/>
          <a:p>
            <a:pPr algn="ctr">
              <a:lnSpc>
                <a:spcPts val="4636"/>
              </a:lnSpc>
            </a:pPr>
            <a:r>
              <a:rPr lang="en-US" sz="4545">
                <a:solidFill>
                  <a:srgbClr val="FFDF35"/>
                </a:solidFill>
                <a:latin typeface="Inter Bold"/>
                <a:ea typeface="Inter Bold"/>
                <a:cs typeface="Inter Bold"/>
                <a:sym typeface="Inter Bold"/>
              </a:rPr>
              <a:t>MAS FUKAI PARK 2025-2026</a:t>
            </a:r>
          </a:p>
        </p:txBody>
      </p:sp>
      <p:sp>
        <p:nvSpPr>
          <p:cNvPr id="8" name="TextBox 8"/>
          <p:cNvSpPr txBox="1"/>
          <p:nvPr/>
        </p:nvSpPr>
        <p:spPr>
          <a:xfrm>
            <a:off x="410530" y="7888683"/>
            <a:ext cx="17466939" cy="1870270"/>
          </a:xfrm>
          <a:prstGeom prst="rect">
            <a:avLst/>
          </a:prstGeom>
        </p:spPr>
        <p:txBody>
          <a:bodyPr lIns="0" tIns="0" rIns="0" bIns="0" rtlCol="0" anchor="t">
            <a:spAutoFit/>
          </a:bodyPr>
          <a:lstStyle/>
          <a:p>
            <a:pPr algn="ctr">
              <a:lnSpc>
                <a:spcPts val="4653"/>
              </a:lnSpc>
            </a:pPr>
            <a:r>
              <a:rPr lang="en-US" sz="3635">
                <a:solidFill>
                  <a:srgbClr val="FFFFFF"/>
                </a:solidFill>
                <a:latin typeface="Inter Bold"/>
                <a:ea typeface="Inter Bold"/>
                <a:cs typeface="Inter Bold"/>
                <a:sym typeface="Inter Bold"/>
              </a:rPr>
              <a:t>The Recreation &amp; Human Services Department is working on new programs, activities, classes, events, teen activities, and more at these new facilities! </a:t>
            </a:r>
          </a:p>
          <a:p>
            <a:pPr algn="ctr">
              <a:lnSpc>
                <a:spcPts val="941"/>
              </a:lnSpc>
            </a:pPr>
            <a:endParaRPr lang="en-US" sz="3635">
              <a:solidFill>
                <a:srgbClr val="FFFFFF"/>
              </a:solidFill>
              <a:latin typeface="Inter Bold"/>
              <a:ea typeface="Inter Bold"/>
              <a:cs typeface="Inter Bold"/>
              <a:sym typeface="Inter Bold"/>
            </a:endParaRPr>
          </a:p>
          <a:p>
            <a:pPr algn="ctr">
              <a:lnSpc>
                <a:spcPts val="4653"/>
              </a:lnSpc>
            </a:pPr>
            <a:r>
              <a:rPr lang="en-US" sz="3635">
                <a:solidFill>
                  <a:srgbClr val="03EF0D"/>
                </a:solidFill>
                <a:latin typeface="Inter Bold"/>
                <a:ea typeface="Inter Bold"/>
                <a:cs typeface="Inter Bold"/>
                <a:sym typeface="Inter Bold"/>
              </a:rPr>
              <a:t>Thank you to the Public Works team for making these projects a reality.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4AAD">
                <a:alpha val="100000"/>
              </a:srgbClr>
            </a:gs>
            <a:gs pos="100000">
              <a:srgbClr val="6C92E6">
                <a:alpha val="100000"/>
              </a:srgbClr>
            </a:gs>
          </a:gsLst>
          <a:lin ang="0"/>
        </a:gradFill>
        <a:effectLst/>
      </p:bgPr>
    </p:bg>
    <p:spTree>
      <p:nvGrpSpPr>
        <p:cNvPr id="1" name=""/>
        <p:cNvGrpSpPr/>
        <p:nvPr/>
      </p:nvGrpSpPr>
      <p:grpSpPr>
        <a:xfrm>
          <a:off x="0" y="0"/>
          <a:ext cx="0" cy="0"/>
          <a:chOff x="0" y="0"/>
          <a:chExt cx="0" cy="0"/>
        </a:xfrm>
      </p:grpSpPr>
      <p:grpSp>
        <p:nvGrpSpPr>
          <p:cNvPr id="2" name="Group 2"/>
          <p:cNvGrpSpPr/>
          <p:nvPr/>
        </p:nvGrpSpPr>
        <p:grpSpPr>
          <a:xfrm>
            <a:off x="-657331" y="4896409"/>
            <a:ext cx="19943727" cy="4926275"/>
            <a:chOff x="0" y="0"/>
            <a:chExt cx="5252669" cy="1297455"/>
          </a:xfrm>
        </p:grpSpPr>
        <p:sp>
          <p:nvSpPr>
            <p:cNvPr id="3" name="Freeform 3"/>
            <p:cNvSpPr/>
            <p:nvPr/>
          </p:nvSpPr>
          <p:spPr>
            <a:xfrm>
              <a:off x="0" y="0"/>
              <a:ext cx="5252669" cy="1297455"/>
            </a:xfrm>
            <a:custGeom>
              <a:avLst/>
              <a:gdLst/>
              <a:ahLst/>
              <a:cxnLst/>
              <a:rect l="l" t="t" r="r" b="b"/>
              <a:pathLst>
                <a:path w="5252669" h="1297455">
                  <a:moveTo>
                    <a:pt x="0" y="0"/>
                  </a:moveTo>
                  <a:lnTo>
                    <a:pt x="5252669" y="0"/>
                  </a:lnTo>
                  <a:lnTo>
                    <a:pt x="5252669" y="1297455"/>
                  </a:lnTo>
                  <a:lnTo>
                    <a:pt x="0" y="1297455"/>
                  </a:lnTo>
                  <a:close/>
                </a:path>
              </a:pathLst>
            </a:custGeom>
            <a:solidFill>
              <a:srgbClr val="1C1E68">
                <a:alpha val="72941"/>
              </a:srgbClr>
            </a:solidFill>
          </p:spPr>
          <p:txBody>
            <a:bodyPr/>
            <a:lstStyle/>
            <a:p>
              <a:endParaRPr lang="en-US"/>
            </a:p>
          </p:txBody>
        </p:sp>
        <p:sp>
          <p:nvSpPr>
            <p:cNvPr id="4" name="TextBox 4"/>
            <p:cNvSpPr txBox="1"/>
            <p:nvPr/>
          </p:nvSpPr>
          <p:spPr>
            <a:xfrm>
              <a:off x="0" y="-57150"/>
              <a:ext cx="5252669" cy="1354605"/>
            </a:xfrm>
            <a:prstGeom prst="rect">
              <a:avLst/>
            </a:prstGeom>
          </p:spPr>
          <p:txBody>
            <a:bodyPr lIns="50800" tIns="50800" rIns="50800" bIns="50800" rtlCol="0" anchor="ctr"/>
            <a:lstStyle/>
            <a:p>
              <a:pPr algn="ctr">
                <a:lnSpc>
                  <a:spcPts val="2355"/>
                </a:lnSpc>
              </a:pPr>
              <a:endParaRPr/>
            </a:p>
          </p:txBody>
        </p:sp>
      </p:grpSp>
      <p:sp>
        <p:nvSpPr>
          <p:cNvPr id="5" name="Freeform 5"/>
          <p:cNvSpPr/>
          <p:nvPr/>
        </p:nvSpPr>
        <p:spPr>
          <a:xfrm>
            <a:off x="5475177" y="1552826"/>
            <a:ext cx="4439818" cy="2480880"/>
          </a:xfrm>
          <a:custGeom>
            <a:avLst/>
            <a:gdLst/>
            <a:ahLst/>
            <a:cxnLst/>
            <a:rect l="l" t="t" r="r" b="b"/>
            <a:pathLst>
              <a:path w="4439818" h="2480880">
                <a:moveTo>
                  <a:pt x="0" y="0"/>
                </a:moveTo>
                <a:lnTo>
                  <a:pt x="4439818" y="0"/>
                </a:lnTo>
                <a:lnTo>
                  <a:pt x="4439818" y="2480880"/>
                </a:lnTo>
                <a:lnTo>
                  <a:pt x="0" y="2480880"/>
                </a:lnTo>
                <a:lnTo>
                  <a:pt x="0" y="0"/>
                </a:lnTo>
                <a:close/>
              </a:path>
            </a:pathLst>
          </a:custGeom>
          <a:blipFill>
            <a:blip r:embed="rId2"/>
            <a:stretch>
              <a:fillRect/>
            </a:stretch>
          </a:blipFill>
        </p:spPr>
        <p:txBody>
          <a:bodyPr/>
          <a:lstStyle/>
          <a:p>
            <a:endParaRPr lang="en-US"/>
          </a:p>
        </p:txBody>
      </p:sp>
      <p:sp>
        <p:nvSpPr>
          <p:cNvPr id="6" name="Freeform 6"/>
          <p:cNvSpPr/>
          <p:nvPr/>
        </p:nvSpPr>
        <p:spPr>
          <a:xfrm>
            <a:off x="9914995" y="1905314"/>
            <a:ext cx="1775903" cy="1775903"/>
          </a:xfrm>
          <a:custGeom>
            <a:avLst/>
            <a:gdLst/>
            <a:ahLst/>
            <a:cxnLst/>
            <a:rect l="l" t="t" r="r" b="b"/>
            <a:pathLst>
              <a:path w="1775903" h="1775903">
                <a:moveTo>
                  <a:pt x="0" y="0"/>
                </a:moveTo>
                <a:lnTo>
                  <a:pt x="1775902" y="0"/>
                </a:lnTo>
                <a:lnTo>
                  <a:pt x="1775902" y="1775903"/>
                </a:lnTo>
                <a:lnTo>
                  <a:pt x="0" y="1775903"/>
                </a:lnTo>
                <a:lnTo>
                  <a:pt x="0" y="0"/>
                </a:lnTo>
                <a:close/>
              </a:path>
            </a:pathLst>
          </a:custGeom>
          <a:blipFill>
            <a:blip r:embed="rId3"/>
            <a:stretch>
              <a:fillRect/>
            </a:stretch>
          </a:blipFill>
        </p:spPr>
        <p:txBody>
          <a:bodyPr/>
          <a:lstStyle/>
          <a:p>
            <a:endParaRPr lang="en-US"/>
          </a:p>
        </p:txBody>
      </p:sp>
      <p:sp>
        <p:nvSpPr>
          <p:cNvPr id="7" name="Freeform 7"/>
          <p:cNvSpPr/>
          <p:nvPr/>
        </p:nvSpPr>
        <p:spPr>
          <a:xfrm rot="-129937">
            <a:off x="558403" y="5296301"/>
            <a:ext cx="3017677" cy="3906378"/>
          </a:xfrm>
          <a:custGeom>
            <a:avLst/>
            <a:gdLst/>
            <a:ahLst/>
            <a:cxnLst/>
            <a:rect l="l" t="t" r="r" b="b"/>
            <a:pathLst>
              <a:path w="3017677" h="3906378">
                <a:moveTo>
                  <a:pt x="0" y="0"/>
                </a:moveTo>
                <a:lnTo>
                  <a:pt x="3017677" y="0"/>
                </a:lnTo>
                <a:lnTo>
                  <a:pt x="3017677" y="3906377"/>
                </a:lnTo>
                <a:lnTo>
                  <a:pt x="0" y="3906377"/>
                </a:lnTo>
                <a:lnTo>
                  <a:pt x="0" y="0"/>
                </a:lnTo>
                <a:close/>
              </a:path>
            </a:pathLst>
          </a:custGeom>
          <a:blipFill>
            <a:blip r:embed="rId4"/>
            <a:stretch>
              <a:fillRect/>
            </a:stretch>
          </a:blipFill>
        </p:spPr>
        <p:txBody>
          <a:bodyPr/>
          <a:lstStyle/>
          <a:p>
            <a:endParaRPr lang="en-US"/>
          </a:p>
        </p:txBody>
      </p:sp>
      <p:sp>
        <p:nvSpPr>
          <p:cNvPr id="8" name="TextBox 8"/>
          <p:cNvSpPr txBox="1"/>
          <p:nvPr/>
        </p:nvSpPr>
        <p:spPr>
          <a:xfrm>
            <a:off x="3724302" y="5105400"/>
            <a:ext cx="14210696" cy="4454970"/>
          </a:xfrm>
          <a:prstGeom prst="rect">
            <a:avLst/>
          </a:prstGeom>
        </p:spPr>
        <p:txBody>
          <a:bodyPr lIns="0" tIns="0" rIns="0" bIns="0" rtlCol="0" anchor="t">
            <a:spAutoFit/>
          </a:bodyPr>
          <a:lstStyle/>
          <a:p>
            <a:pPr algn="ctr">
              <a:lnSpc>
                <a:spcPts val="5143"/>
              </a:lnSpc>
            </a:pPr>
            <a:r>
              <a:rPr lang="en-US" sz="4018">
                <a:solidFill>
                  <a:srgbClr val="FFFFFF"/>
                </a:solidFill>
                <a:latin typeface="Inter Bold"/>
                <a:ea typeface="Inter Bold"/>
                <a:cs typeface="Inter Bold"/>
                <a:sym typeface="Inter Bold"/>
              </a:rPr>
              <a:t>Through grant funding, we are able to identify underutilized and vacant lots within the City of Gardena, making us eligible for additional funding to add more green space (parkland) to the City! </a:t>
            </a:r>
          </a:p>
          <a:p>
            <a:pPr algn="ctr">
              <a:lnSpc>
                <a:spcPts val="4517"/>
              </a:lnSpc>
            </a:pPr>
            <a:endParaRPr lang="en-US" sz="4018">
              <a:solidFill>
                <a:srgbClr val="FFFFFF"/>
              </a:solidFill>
              <a:latin typeface="Inter Bold"/>
              <a:ea typeface="Inter Bold"/>
              <a:cs typeface="Inter Bold"/>
              <a:sym typeface="Inter Bold"/>
            </a:endParaRPr>
          </a:p>
          <a:p>
            <a:pPr algn="ctr">
              <a:lnSpc>
                <a:spcPts val="5143"/>
              </a:lnSpc>
            </a:pPr>
            <a:r>
              <a:rPr lang="en-US" sz="4018">
                <a:solidFill>
                  <a:srgbClr val="FFFFFF"/>
                </a:solidFill>
                <a:latin typeface="Inter Bold"/>
                <a:ea typeface="Inter Bold"/>
                <a:cs typeface="Inter Bold"/>
                <a:sym typeface="Inter Bold"/>
              </a:rPr>
              <a:t>DON’T MISS YOUR CHANCE TO provide your input at </a:t>
            </a:r>
          </a:p>
          <a:p>
            <a:pPr algn="ctr">
              <a:lnSpc>
                <a:spcPts val="5143"/>
              </a:lnSpc>
            </a:pPr>
            <a:r>
              <a:rPr lang="en-US" sz="4018">
                <a:solidFill>
                  <a:srgbClr val="FFFFFF"/>
                </a:solidFill>
                <a:latin typeface="Inter Bold"/>
                <a:ea typeface="Inter Bold"/>
                <a:cs typeface="Inter Bold"/>
                <a:sym typeface="Inter Bold"/>
              </a:rPr>
              <a:t>National Night Out on Tuesday, August 6, 2024.</a:t>
            </a:r>
          </a:p>
        </p:txBody>
      </p:sp>
      <p:sp>
        <p:nvSpPr>
          <p:cNvPr id="9" name="TextBox 9"/>
          <p:cNvSpPr txBox="1"/>
          <p:nvPr/>
        </p:nvSpPr>
        <p:spPr>
          <a:xfrm>
            <a:off x="0" y="98136"/>
            <a:ext cx="18288000" cy="1404290"/>
          </a:xfrm>
          <a:prstGeom prst="rect">
            <a:avLst/>
          </a:prstGeom>
        </p:spPr>
        <p:txBody>
          <a:bodyPr lIns="0" tIns="0" rIns="0" bIns="0" rtlCol="0" anchor="t">
            <a:spAutoFit/>
          </a:bodyPr>
          <a:lstStyle/>
          <a:p>
            <a:pPr algn="ctr">
              <a:lnSpc>
                <a:spcPts val="5414"/>
              </a:lnSpc>
            </a:pPr>
            <a:r>
              <a:rPr lang="en-US" sz="5308">
                <a:solidFill>
                  <a:srgbClr val="FFFFFF"/>
                </a:solidFill>
                <a:latin typeface="Inter Bold"/>
                <a:ea typeface="Inter Bold"/>
                <a:cs typeface="Inter Bold"/>
                <a:sym typeface="Inter Bold"/>
              </a:rPr>
              <a:t>WHAT’S NEXT FOR THE</a:t>
            </a:r>
          </a:p>
          <a:p>
            <a:pPr algn="ctr">
              <a:lnSpc>
                <a:spcPts val="5414"/>
              </a:lnSpc>
            </a:pPr>
            <a:r>
              <a:rPr lang="en-US" sz="5308">
                <a:solidFill>
                  <a:srgbClr val="FFFFFF"/>
                </a:solidFill>
                <a:latin typeface="Inter Bold"/>
                <a:ea typeface="Inter Bold"/>
                <a:cs typeface="Inter Bold"/>
                <a:sym typeface="Inter Bold"/>
              </a:rPr>
              <a:t>RECREATION &amp; HUMAN SERVICES DEPARTMENT?</a:t>
            </a:r>
          </a:p>
        </p:txBody>
      </p:sp>
      <p:sp>
        <p:nvSpPr>
          <p:cNvPr id="10" name="TextBox 10"/>
          <p:cNvSpPr txBox="1"/>
          <p:nvPr/>
        </p:nvSpPr>
        <p:spPr>
          <a:xfrm>
            <a:off x="0" y="3800725"/>
            <a:ext cx="18288000" cy="1095684"/>
          </a:xfrm>
          <a:prstGeom prst="rect">
            <a:avLst/>
          </a:prstGeom>
        </p:spPr>
        <p:txBody>
          <a:bodyPr lIns="0" tIns="0" rIns="0" bIns="0" rtlCol="0" anchor="t">
            <a:spAutoFit/>
          </a:bodyPr>
          <a:lstStyle/>
          <a:p>
            <a:pPr algn="ctr">
              <a:lnSpc>
                <a:spcPts val="4263"/>
              </a:lnSpc>
            </a:pPr>
            <a:r>
              <a:rPr lang="en-US" sz="4180" u="sng">
                <a:solidFill>
                  <a:srgbClr val="FFDF35"/>
                </a:solidFill>
                <a:latin typeface="Inter Bold"/>
                <a:ea typeface="Inter Bold"/>
                <a:cs typeface="Inter Bold"/>
                <a:sym typeface="Inter Bold"/>
              </a:rPr>
              <a:t>NEW PARK DESIGN CONCEPTS PROJECT</a:t>
            </a:r>
            <a:r>
              <a:rPr lang="en-US" sz="4180">
                <a:solidFill>
                  <a:srgbClr val="FFDF35"/>
                </a:solidFill>
                <a:latin typeface="Inter Bold"/>
                <a:ea typeface="Inter Bold"/>
                <a:cs typeface="Inter Bold"/>
                <a:sym typeface="Inter Bold"/>
              </a:rPr>
              <a:t> </a:t>
            </a:r>
          </a:p>
          <a:p>
            <a:pPr algn="ctr">
              <a:lnSpc>
                <a:spcPts val="4263"/>
              </a:lnSpc>
            </a:pPr>
            <a:r>
              <a:rPr lang="en-US" sz="4180">
                <a:solidFill>
                  <a:srgbClr val="FFDF35"/>
                </a:solidFill>
                <a:latin typeface="Inter Bold"/>
                <a:ea typeface="Inter Bold"/>
                <a:cs typeface="Inter Bold"/>
                <a:sym typeface="Inter Bold"/>
              </a:rPr>
              <a:t>FUNDED BY THE TECHNICAL ASSISTANCE PROGRAM(TAP)</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4AAD">
                <a:alpha val="100000"/>
              </a:srgbClr>
            </a:gs>
            <a:gs pos="100000">
              <a:srgbClr val="6C92E6">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3806922" y="4646347"/>
            <a:ext cx="2377155" cy="2377155"/>
          </a:xfrm>
          <a:custGeom>
            <a:avLst/>
            <a:gdLst/>
            <a:ahLst/>
            <a:cxnLst/>
            <a:rect l="l" t="t" r="r" b="b"/>
            <a:pathLst>
              <a:path w="2377155" h="2377155">
                <a:moveTo>
                  <a:pt x="0" y="0"/>
                </a:moveTo>
                <a:lnTo>
                  <a:pt x="2377155" y="0"/>
                </a:lnTo>
                <a:lnTo>
                  <a:pt x="2377155" y="2377155"/>
                </a:lnTo>
                <a:lnTo>
                  <a:pt x="0" y="2377155"/>
                </a:lnTo>
                <a:lnTo>
                  <a:pt x="0" y="0"/>
                </a:lnTo>
                <a:close/>
              </a:path>
            </a:pathLst>
          </a:custGeom>
          <a:blipFill>
            <a:blip r:embed="rId2"/>
            <a:stretch>
              <a:fillRect/>
            </a:stretch>
          </a:blipFill>
        </p:spPr>
        <p:txBody>
          <a:bodyPr/>
          <a:lstStyle/>
          <a:p>
            <a:endParaRPr lang="en-US"/>
          </a:p>
        </p:txBody>
      </p:sp>
      <p:sp>
        <p:nvSpPr>
          <p:cNvPr id="3" name="Freeform 3"/>
          <p:cNvSpPr/>
          <p:nvPr/>
        </p:nvSpPr>
        <p:spPr>
          <a:xfrm>
            <a:off x="2953921" y="7308212"/>
            <a:ext cx="4113015" cy="2303288"/>
          </a:xfrm>
          <a:custGeom>
            <a:avLst/>
            <a:gdLst/>
            <a:ahLst/>
            <a:cxnLst/>
            <a:rect l="l" t="t" r="r" b="b"/>
            <a:pathLst>
              <a:path w="4113015" h="2303288">
                <a:moveTo>
                  <a:pt x="0" y="0"/>
                </a:moveTo>
                <a:lnTo>
                  <a:pt x="4113015" y="0"/>
                </a:lnTo>
                <a:lnTo>
                  <a:pt x="4113015" y="2303288"/>
                </a:lnTo>
                <a:lnTo>
                  <a:pt x="0" y="2303288"/>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1259394" y="387628"/>
            <a:ext cx="21440593" cy="1599013"/>
            <a:chOff x="0" y="0"/>
            <a:chExt cx="5646905" cy="421139"/>
          </a:xfrm>
        </p:grpSpPr>
        <p:sp>
          <p:nvSpPr>
            <p:cNvPr id="5" name="Freeform 5"/>
            <p:cNvSpPr/>
            <p:nvPr/>
          </p:nvSpPr>
          <p:spPr>
            <a:xfrm>
              <a:off x="0" y="0"/>
              <a:ext cx="5646905" cy="421139"/>
            </a:xfrm>
            <a:custGeom>
              <a:avLst/>
              <a:gdLst/>
              <a:ahLst/>
              <a:cxnLst/>
              <a:rect l="l" t="t" r="r" b="b"/>
              <a:pathLst>
                <a:path w="5646905" h="421139">
                  <a:moveTo>
                    <a:pt x="0" y="0"/>
                  </a:moveTo>
                  <a:lnTo>
                    <a:pt x="5646905" y="0"/>
                  </a:lnTo>
                  <a:lnTo>
                    <a:pt x="5646905" y="421139"/>
                  </a:lnTo>
                  <a:lnTo>
                    <a:pt x="0" y="421139"/>
                  </a:lnTo>
                  <a:close/>
                </a:path>
              </a:pathLst>
            </a:custGeom>
            <a:solidFill>
              <a:srgbClr val="1C1E68"/>
            </a:solidFill>
          </p:spPr>
          <p:txBody>
            <a:bodyPr/>
            <a:lstStyle/>
            <a:p>
              <a:endParaRPr lang="en-US"/>
            </a:p>
          </p:txBody>
        </p:sp>
        <p:sp>
          <p:nvSpPr>
            <p:cNvPr id="6" name="TextBox 6"/>
            <p:cNvSpPr txBox="1"/>
            <p:nvPr/>
          </p:nvSpPr>
          <p:spPr>
            <a:xfrm>
              <a:off x="0" y="-57150"/>
              <a:ext cx="5646905" cy="478289"/>
            </a:xfrm>
            <a:prstGeom prst="rect">
              <a:avLst/>
            </a:prstGeom>
          </p:spPr>
          <p:txBody>
            <a:bodyPr lIns="50800" tIns="50800" rIns="50800" bIns="50800" rtlCol="0" anchor="ctr"/>
            <a:lstStyle/>
            <a:p>
              <a:pPr algn="ctr">
                <a:lnSpc>
                  <a:spcPts val="2355"/>
                </a:lnSpc>
              </a:pPr>
              <a:endParaRPr/>
            </a:p>
          </p:txBody>
        </p:sp>
      </p:grpSp>
      <p:sp>
        <p:nvSpPr>
          <p:cNvPr id="7" name="TextBox 7"/>
          <p:cNvSpPr txBox="1"/>
          <p:nvPr/>
        </p:nvSpPr>
        <p:spPr>
          <a:xfrm>
            <a:off x="-6124192" y="549553"/>
            <a:ext cx="30536384" cy="1354112"/>
          </a:xfrm>
          <a:prstGeom prst="rect">
            <a:avLst/>
          </a:prstGeom>
        </p:spPr>
        <p:txBody>
          <a:bodyPr lIns="0" tIns="0" rIns="0" bIns="0" rtlCol="0" anchor="t">
            <a:spAutoFit/>
          </a:bodyPr>
          <a:lstStyle/>
          <a:p>
            <a:pPr algn="ctr">
              <a:lnSpc>
                <a:spcPts val="10146"/>
              </a:lnSpc>
            </a:pPr>
            <a:r>
              <a:rPr lang="en-US" sz="9947">
                <a:solidFill>
                  <a:srgbClr val="FFFFFF"/>
                </a:solidFill>
                <a:latin typeface="Inter Bold"/>
                <a:ea typeface="Inter Bold"/>
                <a:cs typeface="Inter Bold"/>
                <a:sym typeface="Inter Bold"/>
              </a:rPr>
              <a:t>STAY IN THE KNOW!</a:t>
            </a:r>
          </a:p>
        </p:txBody>
      </p:sp>
      <p:sp>
        <p:nvSpPr>
          <p:cNvPr id="8" name="TextBox 8"/>
          <p:cNvSpPr txBox="1"/>
          <p:nvPr/>
        </p:nvSpPr>
        <p:spPr>
          <a:xfrm>
            <a:off x="273687" y="2560436"/>
            <a:ext cx="17740626" cy="1616891"/>
          </a:xfrm>
          <a:prstGeom prst="rect">
            <a:avLst/>
          </a:prstGeom>
        </p:spPr>
        <p:txBody>
          <a:bodyPr lIns="0" tIns="0" rIns="0" bIns="0" rtlCol="0" anchor="t">
            <a:spAutoFit/>
          </a:bodyPr>
          <a:lstStyle/>
          <a:p>
            <a:pPr algn="ctr">
              <a:lnSpc>
                <a:spcPts val="6269"/>
              </a:lnSpc>
            </a:pPr>
            <a:r>
              <a:rPr lang="en-US" sz="6146">
                <a:solidFill>
                  <a:srgbClr val="FFFFFF"/>
                </a:solidFill>
                <a:latin typeface="Inter Bold"/>
                <a:ea typeface="Inter Bold"/>
                <a:cs typeface="Inter Bold"/>
                <a:sym typeface="Inter Bold"/>
              </a:rPr>
              <a:t>VISIT </a:t>
            </a:r>
            <a:r>
              <a:rPr lang="en-US" sz="6146">
                <a:solidFill>
                  <a:srgbClr val="FFDF35"/>
                </a:solidFill>
                <a:latin typeface="Inter Bold"/>
                <a:ea typeface="Inter Bold"/>
                <a:cs typeface="Inter Bold"/>
                <a:sym typeface="Inter Bold"/>
              </a:rPr>
              <a:t>WWW.CITYOFGARDENA.ORG/EVENTS</a:t>
            </a:r>
            <a:r>
              <a:rPr lang="en-US" sz="6146">
                <a:solidFill>
                  <a:srgbClr val="FFFFFF"/>
                </a:solidFill>
                <a:latin typeface="Inter Bold"/>
                <a:ea typeface="Inter Bold"/>
                <a:cs typeface="Inter Bold"/>
                <a:sym typeface="Inter Bold"/>
              </a:rPr>
              <a:t> OR FOLLOW US SOCIAL MEDIA</a:t>
            </a:r>
          </a:p>
        </p:txBody>
      </p:sp>
      <p:sp>
        <p:nvSpPr>
          <p:cNvPr id="9" name="TextBox 9"/>
          <p:cNvSpPr txBox="1"/>
          <p:nvPr/>
        </p:nvSpPr>
        <p:spPr>
          <a:xfrm>
            <a:off x="6653127" y="5408645"/>
            <a:ext cx="8815860" cy="960299"/>
          </a:xfrm>
          <a:prstGeom prst="rect">
            <a:avLst/>
          </a:prstGeom>
        </p:spPr>
        <p:txBody>
          <a:bodyPr lIns="0" tIns="0" rIns="0" bIns="0" rtlCol="0" anchor="t">
            <a:spAutoFit/>
          </a:bodyPr>
          <a:lstStyle/>
          <a:p>
            <a:pPr algn="l">
              <a:lnSpc>
                <a:spcPts val="7236"/>
              </a:lnSpc>
            </a:pPr>
            <a:r>
              <a:rPr lang="en-US" sz="7094">
                <a:solidFill>
                  <a:srgbClr val="FFFFFF"/>
                </a:solidFill>
                <a:latin typeface="Inter Bold"/>
                <a:ea typeface="Inter Bold"/>
                <a:cs typeface="Inter Bold"/>
                <a:sym typeface="Inter Bold"/>
              </a:rPr>
              <a:t>GARDENA EVENTS</a:t>
            </a:r>
          </a:p>
        </p:txBody>
      </p:sp>
      <p:sp>
        <p:nvSpPr>
          <p:cNvPr id="10" name="TextBox 10"/>
          <p:cNvSpPr txBox="1"/>
          <p:nvPr/>
        </p:nvSpPr>
        <p:spPr>
          <a:xfrm>
            <a:off x="6668055" y="8036856"/>
            <a:ext cx="10114633" cy="960299"/>
          </a:xfrm>
          <a:prstGeom prst="rect">
            <a:avLst/>
          </a:prstGeom>
        </p:spPr>
        <p:txBody>
          <a:bodyPr lIns="0" tIns="0" rIns="0" bIns="0" rtlCol="0" anchor="t">
            <a:spAutoFit/>
          </a:bodyPr>
          <a:lstStyle/>
          <a:p>
            <a:pPr algn="l">
              <a:lnSpc>
                <a:spcPts val="7236"/>
              </a:lnSpc>
            </a:pPr>
            <a:r>
              <a:rPr lang="en-US" sz="7094">
                <a:solidFill>
                  <a:srgbClr val="FFFFFF"/>
                </a:solidFill>
                <a:latin typeface="Inter Bold"/>
                <a:ea typeface="Inter Bold"/>
                <a:cs typeface="Inter Bold"/>
                <a:sym typeface="Inter Bold"/>
              </a:rPr>
              <a:t>@GARDENAEVENTS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439</Words>
  <Application>Microsoft Office PowerPoint</Application>
  <PresentationFormat>Custom</PresentationFormat>
  <Paragraphs>56</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Canva Sans Italics</vt:lpstr>
      <vt:lpstr>Canva Sans Bold</vt:lpstr>
      <vt:lpstr>Calibri</vt:lpstr>
      <vt:lpstr>Arial</vt:lpstr>
      <vt:lpstr>Inter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-Recreation &amp; Parks Commission Meeting 2024</dc:title>
  <cp:lastModifiedBy>Christina Weldin</cp:lastModifiedBy>
  <cp:revision>2</cp:revision>
  <dcterms:created xsi:type="dcterms:W3CDTF">2006-08-16T00:00:00Z</dcterms:created>
  <dcterms:modified xsi:type="dcterms:W3CDTF">2024-07-24T00:34:22Z</dcterms:modified>
  <dc:identifier>DAGLc1PHn5U</dc:identifier>
</cp:coreProperties>
</file>