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5" r:id="rId2"/>
  </p:sldMasterIdLst>
  <p:notesMasterIdLst>
    <p:notesMasterId r:id="rId51"/>
  </p:notesMasterIdLst>
  <p:sldIdLst>
    <p:sldId id="407" r:id="rId3"/>
    <p:sldId id="472" r:id="rId4"/>
    <p:sldId id="378" r:id="rId5"/>
    <p:sldId id="447" r:id="rId6"/>
    <p:sldId id="446" r:id="rId7"/>
    <p:sldId id="388" r:id="rId8"/>
    <p:sldId id="448" r:id="rId9"/>
    <p:sldId id="449" r:id="rId10"/>
    <p:sldId id="450" r:id="rId11"/>
    <p:sldId id="456" r:id="rId12"/>
    <p:sldId id="273" r:id="rId13"/>
    <p:sldId id="880" r:id="rId14"/>
    <p:sldId id="886" r:id="rId15"/>
    <p:sldId id="884" r:id="rId16"/>
    <p:sldId id="898" r:id="rId17"/>
    <p:sldId id="885" r:id="rId18"/>
    <p:sldId id="887" r:id="rId19"/>
    <p:sldId id="900" r:id="rId20"/>
    <p:sldId id="901" r:id="rId21"/>
    <p:sldId id="902" r:id="rId22"/>
    <p:sldId id="903" r:id="rId23"/>
    <p:sldId id="905" r:id="rId24"/>
    <p:sldId id="906" r:id="rId25"/>
    <p:sldId id="907" r:id="rId26"/>
    <p:sldId id="908" r:id="rId27"/>
    <p:sldId id="451" r:id="rId28"/>
    <p:sldId id="452" r:id="rId29"/>
    <p:sldId id="453" r:id="rId30"/>
    <p:sldId id="466" r:id="rId31"/>
    <p:sldId id="467" r:id="rId32"/>
    <p:sldId id="468" r:id="rId33"/>
    <p:sldId id="469" r:id="rId34"/>
    <p:sldId id="470" r:id="rId35"/>
    <p:sldId id="471" r:id="rId36"/>
    <p:sldId id="454" r:id="rId37"/>
    <p:sldId id="463" r:id="rId38"/>
    <p:sldId id="464" r:id="rId39"/>
    <p:sldId id="465" r:id="rId40"/>
    <p:sldId id="462" r:id="rId41"/>
    <p:sldId id="455" r:id="rId42"/>
    <p:sldId id="325" r:id="rId43"/>
    <p:sldId id="457" r:id="rId44"/>
    <p:sldId id="324" r:id="rId45"/>
    <p:sldId id="459" r:id="rId46"/>
    <p:sldId id="458" r:id="rId47"/>
    <p:sldId id="460" r:id="rId48"/>
    <p:sldId id="461" r:id="rId49"/>
    <p:sldId id="473" r:id="rId50"/>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52" autoAdjust="0"/>
    <p:restoredTop sz="80120" autoAdjust="0"/>
  </p:normalViewPr>
  <p:slideViewPr>
    <p:cSldViewPr snapToGrid="0">
      <p:cViewPr varScale="1">
        <p:scale>
          <a:sx n="115" d="100"/>
          <a:sy n="115" d="100"/>
        </p:scale>
        <p:origin x="2016" y="10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57B099-1F31-4D85-974F-BE4C91D99FC6}" type="doc">
      <dgm:prSet loTypeId="urn:microsoft.com/office/officeart/2005/8/layout/bProcess3" loCatId="process" qsTypeId="urn:microsoft.com/office/officeart/2005/8/quickstyle/simple1" qsCatId="simple" csTypeId="urn:microsoft.com/office/officeart/2005/8/colors/accent3_2" csCatId="accent3" phldr="1"/>
      <dgm:spPr/>
      <dgm:t>
        <a:bodyPr/>
        <a:lstStyle/>
        <a:p>
          <a:endParaRPr lang="en-US"/>
        </a:p>
      </dgm:t>
    </dgm:pt>
    <dgm:pt modelId="{FDA2ACA0-304F-44C0-9595-E4EC522C5E60}">
      <dgm:prSet phldrT="[Text]" custT="1"/>
      <dgm:spPr/>
      <dgm:t>
        <a:bodyPr/>
        <a:lstStyle/>
        <a:p>
          <a:pPr marL="0" lvl="0" algn="ctr" defTabSz="7112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Prepare/Distribute Notice of Preparation (30 days)</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April 13 – </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May 19, 2023</a:t>
          </a:r>
        </a:p>
      </dgm:t>
    </dgm:pt>
    <dgm:pt modelId="{EED29D8C-3712-4879-B652-0483B781074E}" type="parTrans" cxnId="{72ED565D-7978-4977-B80F-666C4338CCC3}">
      <dgm:prSet/>
      <dgm:spPr/>
      <dgm:t>
        <a:bodyPr/>
        <a:lstStyle/>
        <a:p>
          <a:endParaRPr lang="en-US" sz="1800" b="1">
            <a:effectLst>
              <a:outerShdw blurRad="38100" dist="38100" dir="2700000" algn="tl">
                <a:srgbClr val="000000">
                  <a:alpha val="43137"/>
                </a:srgbClr>
              </a:outerShdw>
            </a:effectLst>
          </a:endParaRPr>
        </a:p>
      </dgm:t>
    </dgm:pt>
    <dgm:pt modelId="{616A309F-4350-426C-956F-EF495452140D}" type="sibTrans" cxnId="{72ED565D-7978-4977-B80F-666C4338CCC3}">
      <dgm:prSet custT="1"/>
      <dgm:spPr>
        <a:ln w="28575">
          <a:solidFill>
            <a:schemeClr val="accent3">
              <a:lumMod val="75000"/>
            </a:schemeClr>
          </a:solidFill>
        </a:ln>
      </dgm:spPr>
      <dgm:t>
        <a:bodyPr/>
        <a:lstStyle/>
        <a:p>
          <a:endParaRPr lang="en-US" sz="1800" b="1" dirty="0">
            <a:effectLst>
              <a:outerShdw blurRad="38100" dist="38100" dir="2700000" algn="tl">
                <a:srgbClr val="000000">
                  <a:alpha val="43137"/>
                </a:srgbClr>
              </a:outerShdw>
            </a:effectLst>
          </a:endParaRPr>
        </a:p>
      </dgm:t>
    </dgm:pt>
    <dgm:pt modelId="{CE762144-5A14-4E83-BA7C-F010963BB296}">
      <dgm:prSet phldrT="[Text]" custT="1"/>
      <dgm:spPr/>
      <dgm:t>
        <a:bodyPr/>
        <a:lstStyle/>
        <a:p>
          <a:r>
            <a:rPr lang="en-US" sz="1800" b="1" dirty="0">
              <a:effectLst>
                <a:outerShdw blurRad="38100" dist="38100" dir="2700000" algn="tl">
                  <a:srgbClr val="000000">
                    <a:alpha val="43137"/>
                  </a:srgbClr>
                </a:outerShdw>
              </a:effectLst>
            </a:rPr>
            <a:t>File Notice of Determination (NOD) if approved</a:t>
          </a:r>
        </a:p>
      </dgm:t>
    </dgm:pt>
    <dgm:pt modelId="{E593F77B-E568-4095-B5C6-C6D40EC96DFA}" type="parTrans" cxnId="{069BBA16-A3E0-4667-B024-0CB8411DA4F7}">
      <dgm:prSet/>
      <dgm:spPr/>
      <dgm:t>
        <a:bodyPr/>
        <a:lstStyle/>
        <a:p>
          <a:endParaRPr lang="en-US" sz="1800" b="1">
            <a:effectLst>
              <a:outerShdw blurRad="38100" dist="38100" dir="2700000" algn="tl">
                <a:srgbClr val="000000">
                  <a:alpha val="43137"/>
                </a:srgbClr>
              </a:outerShdw>
            </a:effectLst>
          </a:endParaRPr>
        </a:p>
      </dgm:t>
    </dgm:pt>
    <dgm:pt modelId="{5DBF853D-85F4-4176-BFF1-D9ECEBAD9C2C}" type="sibTrans" cxnId="{069BBA16-A3E0-4667-B024-0CB8411DA4F7}">
      <dgm:prSet/>
      <dgm:spPr/>
      <dgm:t>
        <a:bodyPr/>
        <a:lstStyle/>
        <a:p>
          <a:endParaRPr lang="en-US" sz="1800" b="1">
            <a:effectLst>
              <a:outerShdw blurRad="38100" dist="38100" dir="2700000" algn="tl">
                <a:srgbClr val="000000">
                  <a:alpha val="43137"/>
                </a:srgbClr>
              </a:outerShdw>
            </a:effectLst>
          </a:endParaRPr>
        </a:p>
      </dgm:t>
    </dgm:pt>
    <dgm:pt modelId="{813EFFD4-EFAE-45B2-84CB-D5AC8BDAD04D}">
      <dgm:prSet phldrT="[Text]" custT="1"/>
      <dgm:spPr/>
      <dgm:t>
        <a:bodyPr/>
        <a:lstStyle/>
        <a:p>
          <a:pPr marL="0" lvl="0" algn="ctr" defTabSz="93345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rPr>
            <a:t>Scoping Meeting</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April 27, 2023</a:t>
          </a:r>
        </a:p>
      </dgm:t>
    </dgm:pt>
    <dgm:pt modelId="{DB540906-E45E-481A-BF33-D4FABB8D22B8}" type="parTrans" cxnId="{A6FBCA28-A496-4909-9FC6-2A5FD9EE509A}">
      <dgm:prSet/>
      <dgm:spPr/>
      <dgm:t>
        <a:bodyPr/>
        <a:lstStyle/>
        <a:p>
          <a:endParaRPr lang="en-US" sz="1800" b="1">
            <a:effectLst>
              <a:outerShdw blurRad="38100" dist="38100" dir="2700000" algn="tl">
                <a:srgbClr val="000000">
                  <a:alpha val="43137"/>
                </a:srgbClr>
              </a:outerShdw>
            </a:effectLst>
          </a:endParaRPr>
        </a:p>
      </dgm:t>
    </dgm:pt>
    <dgm:pt modelId="{D8D4E787-6C15-42F3-9D90-70C4F7579B68}" type="sibTrans" cxnId="{A6FBCA28-A496-4909-9FC6-2A5FD9EE509A}">
      <dgm:prSet custT="1"/>
      <dgm:spPr>
        <a:ln w="28575">
          <a:solidFill>
            <a:schemeClr val="accent3">
              <a:lumMod val="75000"/>
            </a:schemeClr>
          </a:solidFill>
        </a:ln>
      </dgm:spPr>
      <dgm:t>
        <a:bodyPr/>
        <a:lstStyle/>
        <a:p>
          <a:endParaRPr lang="en-US" sz="1800" b="1" dirty="0">
            <a:effectLst>
              <a:outerShdw blurRad="38100" dist="38100" dir="2700000" algn="tl">
                <a:srgbClr val="000000">
                  <a:alpha val="43137"/>
                </a:srgbClr>
              </a:outerShdw>
            </a:effectLst>
          </a:endParaRPr>
        </a:p>
      </dgm:t>
    </dgm:pt>
    <dgm:pt modelId="{975BDB0B-5A98-44B8-8930-D2DA9E8E3922}">
      <dgm:prSet phldrT="[Text]" custT="1"/>
      <dgm:spPr/>
      <dgm:t>
        <a:bodyPr/>
        <a:lstStyle/>
        <a:p>
          <a:r>
            <a:rPr lang="en-US" sz="1800" b="1" dirty="0">
              <a:effectLst>
                <a:outerShdw blurRad="38100" dist="38100" dir="2700000" algn="tl">
                  <a:srgbClr val="000000">
                    <a:alpha val="43137"/>
                  </a:srgbClr>
                </a:outerShdw>
              </a:effectLst>
            </a:rPr>
            <a:t>Prepare Draft EIR</a:t>
          </a:r>
        </a:p>
      </dgm:t>
    </dgm:pt>
    <dgm:pt modelId="{294AAE09-5CA2-416C-99AC-D5C2D6E7466B}" type="parTrans" cxnId="{31A54F57-D2C1-4AF9-8AEA-62A3F07F2E90}">
      <dgm:prSet/>
      <dgm:spPr/>
      <dgm:t>
        <a:bodyPr/>
        <a:lstStyle/>
        <a:p>
          <a:endParaRPr lang="en-US" sz="1800" b="1">
            <a:effectLst>
              <a:outerShdw blurRad="38100" dist="38100" dir="2700000" algn="tl">
                <a:srgbClr val="000000">
                  <a:alpha val="43137"/>
                </a:srgbClr>
              </a:outerShdw>
            </a:effectLst>
          </a:endParaRPr>
        </a:p>
      </dgm:t>
    </dgm:pt>
    <dgm:pt modelId="{BC36DC91-D679-48C1-B4D9-17E92A91E46F}" type="sibTrans" cxnId="{31A54F57-D2C1-4AF9-8AEA-62A3F07F2E90}">
      <dgm:prSet custT="1"/>
      <dgm:spPr>
        <a:ln w="28575">
          <a:solidFill>
            <a:schemeClr val="accent3">
              <a:lumMod val="75000"/>
            </a:schemeClr>
          </a:solidFill>
        </a:ln>
      </dgm:spPr>
      <dgm:t>
        <a:bodyPr/>
        <a:lstStyle/>
        <a:p>
          <a:endParaRPr lang="en-US" sz="1800" b="1" dirty="0">
            <a:effectLst>
              <a:outerShdw blurRad="38100" dist="38100" dir="2700000" algn="tl">
                <a:srgbClr val="000000">
                  <a:alpha val="43137"/>
                </a:srgbClr>
              </a:outerShdw>
            </a:effectLst>
          </a:endParaRPr>
        </a:p>
      </dgm:t>
    </dgm:pt>
    <dgm:pt modelId="{BC7A628C-7EBC-47AF-A8B4-8C88CE215A5C}">
      <dgm:prSet phldrT="[Text]" custT="1"/>
      <dgm:spPr/>
      <dgm:t>
        <a:bodyPr/>
        <a:lstStyle/>
        <a:p>
          <a:r>
            <a:rPr lang="en-US" sz="1800" b="1" dirty="0">
              <a:effectLst>
                <a:outerShdw blurRad="38100" dist="38100" dir="2700000" algn="tl">
                  <a:srgbClr val="000000">
                    <a:alpha val="43137"/>
                  </a:srgbClr>
                </a:outerShdw>
              </a:effectLst>
            </a:rPr>
            <a:t>Prepare Responses to Comments and Final EIR</a:t>
          </a:r>
        </a:p>
      </dgm:t>
    </dgm:pt>
    <dgm:pt modelId="{4900CB09-1392-44CE-9544-46DC72E3273F}" type="parTrans" cxnId="{A61A7B17-878C-41C8-B050-0D061D6E92DF}">
      <dgm:prSet/>
      <dgm:spPr/>
      <dgm:t>
        <a:bodyPr/>
        <a:lstStyle/>
        <a:p>
          <a:endParaRPr lang="en-US" sz="1800" b="1">
            <a:effectLst>
              <a:outerShdw blurRad="38100" dist="38100" dir="2700000" algn="tl">
                <a:srgbClr val="000000">
                  <a:alpha val="43137"/>
                </a:srgbClr>
              </a:outerShdw>
            </a:effectLst>
          </a:endParaRPr>
        </a:p>
      </dgm:t>
    </dgm:pt>
    <dgm:pt modelId="{BF22E3CA-21C4-4602-8E4F-CD7B750CF21B}" type="sibTrans" cxnId="{A61A7B17-878C-41C8-B050-0D061D6E92DF}">
      <dgm:prSet custT="1"/>
      <dgm:spPr>
        <a:ln w="28575">
          <a:solidFill>
            <a:schemeClr val="accent3">
              <a:lumMod val="75000"/>
            </a:schemeClr>
          </a:solidFill>
        </a:ln>
      </dgm:spPr>
      <dgm:t>
        <a:bodyPr/>
        <a:lstStyle/>
        <a:p>
          <a:endParaRPr lang="en-US" sz="1800" b="1" dirty="0">
            <a:effectLst>
              <a:outerShdw blurRad="38100" dist="38100" dir="2700000" algn="tl">
                <a:srgbClr val="000000">
                  <a:alpha val="43137"/>
                </a:srgbClr>
              </a:outerShdw>
            </a:effectLst>
          </a:endParaRPr>
        </a:p>
      </dgm:t>
    </dgm:pt>
    <dgm:pt modelId="{7E8D80C6-1038-4B68-80EA-42BE838F16CC}">
      <dgm:prSet phldrT="[Text]" custT="1"/>
      <dgm:spPr/>
      <dgm:t>
        <a:bodyPr/>
        <a:lstStyle/>
        <a:p>
          <a:pPr marL="0" lvl="0" algn="ctr" defTabSz="8890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Planning Commission Hearing</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June 18, 2024</a:t>
          </a:r>
        </a:p>
      </dgm:t>
    </dgm:pt>
    <dgm:pt modelId="{4C311828-B355-4378-96FF-FE3FF538F666}" type="parTrans" cxnId="{E5A1D01D-6C2C-476E-95DF-AA0909BB3FC0}">
      <dgm:prSet/>
      <dgm:spPr/>
      <dgm:t>
        <a:bodyPr/>
        <a:lstStyle/>
        <a:p>
          <a:endParaRPr lang="en-US" sz="1800" b="1">
            <a:effectLst>
              <a:outerShdw blurRad="38100" dist="38100" dir="2700000" algn="tl">
                <a:srgbClr val="000000">
                  <a:alpha val="43137"/>
                </a:srgbClr>
              </a:outerShdw>
            </a:effectLst>
          </a:endParaRPr>
        </a:p>
      </dgm:t>
    </dgm:pt>
    <dgm:pt modelId="{306EC502-CE2D-45B3-8F83-BD18C760AB60}" type="sibTrans" cxnId="{E5A1D01D-6C2C-476E-95DF-AA0909BB3FC0}">
      <dgm:prSet custT="1"/>
      <dgm:spPr>
        <a:ln w="28575">
          <a:solidFill>
            <a:schemeClr val="accent3">
              <a:lumMod val="75000"/>
            </a:schemeClr>
          </a:solidFill>
        </a:ln>
      </dgm:spPr>
      <dgm:t>
        <a:bodyPr/>
        <a:lstStyle/>
        <a:p>
          <a:endParaRPr lang="en-US" sz="1800" b="1" dirty="0">
            <a:effectLst>
              <a:outerShdw blurRad="38100" dist="38100" dir="2700000" algn="tl">
                <a:srgbClr val="000000">
                  <a:alpha val="43137"/>
                </a:srgbClr>
              </a:outerShdw>
            </a:effectLst>
          </a:endParaRPr>
        </a:p>
      </dgm:t>
    </dgm:pt>
    <dgm:pt modelId="{8995F61F-6D35-415E-ADD6-D7F1A78C3024}">
      <dgm:prSet phldrT="[Text]" custT="1"/>
      <dgm:spPr/>
      <dgm:t>
        <a:bodyPr/>
        <a:lstStyle/>
        <a:p>
          <a:pPr marL="0" lvl="0" algn="ctr" defTabSz="93345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City Council Hearing</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July 23, 2024</a:t>
          </a:r>
        </a:p>
      </dgm:t>
    </dgm:pt>
    <dgm:pt modelId="{CBBB7AE0-6963-44A8-9DA8-B9525188CC5F}" type="parTrans" cxnId="{4751A743-5AD8-47A5-940F-B727FB8E3ECB}">
      <dgm:prSet/>
      <dgm:spPr/>
      <dgm:t>
        <a:bodyPr/>
        <a:lstStyle/>
        <a:p>
          <a:endParaRPr lang="en-US" sz="1800" b="1">
            <a:effectLst>
              <a:outerShdw blurRad="38100" dist="38100" dir="2700000" algn="tl">
                <a:srgbClr val="000000">
                  <a:alpha val="43137"/>
                </a:srgbClr>
              </a:outerShdw>
            </a:effectLst>
          </a:endParaRPr>
        </a:p>
      </dgm:t>
    </dgm:pt>
    <dgm:pt modelId="{4246AFEF-47FF-40B5-8E86-9155E1BFAF6F}" type="sibTrans" cxnId="{4751A743-5AD8-47A5-940F-B727FB8E3ECB}">
      <dgm:prSet custT="1"/>
      <dgm:spPr>
        <a:ln w="28575">
          <a:solidFill>
            <a:schemeClr val="accent3">
              <a:lumMod val="75000"/>
            </a:schemeClr>
          </a:solidFill>
        </a:ln>
      </dgm:spPr>
      <dgm:t>
        <a:bodyPr/>
        <a:lstStyle/>
        <a:p>
          <a:endParaRPr lang="en-US" sz="1800" b="1" dirty="0">
            <a:effectLst>
              <a:outerShdw blurRad="38100" dist="38100" dir="2700000" algn="tl">
                <a:srgbClr val="000000">
                  <a:alpha val="43137"/>
                </a:srgbClr>
              </a:outerShdw>
            </a:effectLst>
          </a:endParaRPr>
        </a:p>
      </dgm:t>
    </dgm:pt>
    <dgm:pt modelId="{142D45AA-EB6F-4034-936D-AF1B2567052F}">
      <dgm:prSet phldrT="[Text]" custT="1"/>
      <dgm:spPr/>
      <dgm:t>
        <a:bodyPr/>
        <a:lstStyle/>
        <a:p>
          <a:pPr marL="0" lvl="0" algn="ctr" defTabSz="75565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Public and Agency Review of  Draft EIR (45 days)</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January 16 – February 29, 2024</a:t>
          </a:r>
        </a:p>
      </dgm:t>
    </dgm:pt>
    <dgm:pt modelId="{1D6C9672-C141-472E-9895-DCB00CA0C9F7}" type="parTrans" cxnId="{29835E0B-DAB2-4597-AC2B-521378084E2B}">
      <dgm:prSet/>
      <dgm:spPr/>
      <dgm:t>
        <a:bodyPr/>
        <a:lstStyle/>
        <a:p>
          <a:endParaRPr lang="en-US" sz="1800"/>
        </a:p>
      </dgm:t>
    </dgm:pt>
    <dgm:pt modelId="{1957CBE8-C1ED-4293-93DF-7F0E48C2EF30}" type="sibTrans" cxnId="{29835E0B-DAB2-4597-AC2B-521378084E2B}">
      <dgm:prSet custT="1"/>
      <dgm:spPr/>
      <dgm:t>
        <a:bodyPr/>
        <a:lstStyle/>
        <a:p>
          <a:endParaRPr lang="en-US" sz="1800" dirty="0"/>
        </a:p>
      </dgm:t>
    </dgm:pt>
    <dgm:pt modelId="{A9FFEC2D-BF77-4D34-BADA-2544663F78F8}" type="pres">
      <dgm:prSet presAssocID="{A557B099-1F31-4D85-974F-BE4C91D99FC6}" presName="Name0" presStyleCnt="0">
        <dgm:presLayoutVars>
          <dgm:dir/>
          <dgm:resizeHandles val="exact"/>
        </dgm:presLayoutVars>
      </dgm:prSet>
      <dgm:spPr/>
    </dgm:pt>
    <dgm:pt modelId="{BB7E0C2E-C8E2-4EDC-A360-5ED7E74724DC}" type="pres">
      <dgm:prSet presAssocID="{FDA2ACA0-304F-44C0-9595-E4EC522C5E60}" presName="node" presStyleLbl="node1" presStyleIdx="0" presStyleCnt="8" custScaleX="96748">
        <dgm:presLayoutVars>
          <dgm:bulletEnabled val="1"/>
        </dgm:presLayoutVars>
      </dgm:prSet>
      <dgm:spPr/>
    </dgm:pt>
    <dgm:pt modelId="{D2DFBF12-F396-4875-A0EA-07DC8F8ECDDF}" type="pres">
      <dgm:prSet presAssocID="{616A309F-4350-426C-956F-EF495452140D}" presName="sibTrans" presStyleLbl="sibTrans1D1" presStyleIdx="0" presStyleCnt="7"/>
      <dgm:spPr/>
    </dgm:pt>
    <dgm:pt modelId="{5F23CB86-D014-46C8-91AC-B14493EE1BEE}" type="pres">
      <dgm:prSet presAssocID="{616A309F-4350-426C-956F-EF495452140D}" presName="connectorText" presStyleLbl="sibTrans1D1" presStyleIdx="0" presStyleCnt="7"/>
      <dgm:spPr/>
    </dgm:pt>
    <dgm:pt modelId="{33BE8510-F61B-42D6-9B8F-D57D4F561DA7}" type="pres">
      <dgm:prSet presAssocID="{813EFFD4-EFAE-45B2-84CB-D5AC8BDAD04D}" presName="node" presStyleLbl="node1" presStyleIdx="1" presStyleCnt="8" custScaleX="96748">
        <dgm:presLayoutVars>
          <dgm:bulletEnabled val="1"/>
        </dgm:presLayoutVars>
      </dgm:prSet>
      <dgm:spPr/>
    </dgm:pt>
    <dgm:pt modelId="{A6555ED4-1319-4A2E-8640-E1F21A3B1C1A}" type="pres">
      <dgm:prSet presAssocID="{D8D4E787-6C15-42F3-9D90-70C4F7579B68}" presName="sibTrans" presStyleLbl="sibTrans1D1" presStyleIdx="1" presStyleCnt="7"/>
      <dgm:spPr/>
    </dgm:pt>
    <dgm:pt modelId="{EF6F99F7-093E-48B9-B47B-C039322A0EE6}" type="pres">
      <dgm:prSet presAssocID="{D8D4E787-6C15-42F3-9D90-70C4F7579B68}" presName="connectorText" presStyleLbl="sibTrans1D1" presStyleIdx="1" presStyleCnt="7"/>
      <dgm:spPr/>
    </dgm:pt>
    <dgm:pt modelId="{78B3F0BA-CA29-4F63-B344-14CB2BEABBCF}" type="pres">
      <dgm:prSet presAssocID="{975BDB0B-5A98-44B8-8930-D2DA9E8E3922}" presName="node" presStyleLbl="node1" presStyleIdx="2" presStyleCnt="8" custScaleX="96748">
        <dgm:presLayoutVars>
          <dgm:bulletEnabled val="1"/>
        </dgm:presLayoutVars>
      </dgm:prSet>
      <dgm:spPr/>
    </dgm:pt>
    <dgm:pt modelId="{1F8D69D0-CDB2-48E6-856F-02C863B3A5BB}" type="pres">
      <dgm:prSet presAssocID="{BC36DC91-D679-48C1-B4D9-17E92A91E46F}" presName="sibTrans" presStyleLbl="sibTrans1D1" presStyleIdx="2" presStyleCnt="7"/>
      <dgm:spPr/>
    </dgm:pt>
    <dgm:pt modelId="{285B8C8D-27FB-4DA7-A952-41C8CBAC00D0}" type="pres">
      <dgm:prSet presAssocID="{BC36DC91-D679-48C1-B4D9-17E92A91E46F}" presName="connectorText" presStyleLbl="sibTrans1D1" presStyleIdx="2" presStyleCnt="7"/>
      <dgm:spPr/>
    </dgm:pt>
    <dgm:pt modelId="{55EBF51E-16B3-4622-BA27-06B006C58C45}" type="pres">
      <dgm:prSet presAssocID="{142D45AA-EB6F-4034-936D-AF1B2567052F}" presName="node" presStyleLbl="node1" presStyleIdx="3" presStyleCnt="8" custScaleX="96748">
        <dgm:presLayoutVars>
          <dgm:bulletEnabled val="1"/>
        </dgm:presLayoutVars>
      </dgm:prSet>
      <dgm:spPr/>
    </dgm:pt>
    <dgm:pt modelId="{5436C4B2-A17F-43B8-866A-B46767FBE2E4}" type="pres">
      <dgm:prSet presAssocID="{1957CBE8-C1ED-4293-93DF-7F0E48C2EF30}" presName="sibTrans" presStyleLbl="sibTrans1D1" presStyleIdx="3" presStyleCnt="7"/>
      <dgm:spPr/>
    </dgm:pt>
    <dgm:pt modelId="{D006B268-F272-4A45-ABB8-E5B37B01C73D}" type="pres">
      <dgm:prSet presAssocID="{1957CBE8-C1ED-4293-93DF-7F0E48C2EF30}" presName="connectorText" presStyleLbl="sibTrans1D1" presStyleIdx="3" presStyleCnt="7"/>
      <dgm:spPr/>
    </dgm:pt>
    <dgm:pt modelId="{82F46F4A-E11C-4053-ADBC-F8D3787F037A}" type="pres">
      <dgm:prSet presAssocID="{BC7A628C-7EBC-47AF-A8B4-8C88CE215A5C}" presName="node" presStyleLbl="node1" presStyleIdx="4" presStyleCnt="8" custScaleX="96748">
        <dgm:presLayoutVars>
          <dgm:bulletEnabled val="1"/>
        </dgm:presLayoutVars>
      </dgm:prSet>
      <dgm:spPr/>
    </dgm:pt>
    <dgm:pt modelId="{E61E8FEA-D7F5-4A93-A2BA-34AADDD0456E}" type="pres">
      <dgm:prSet presAssocID="{BF22E3CA-21C4-4602-8E4F-CD7B750CF21B}" presName="sibTrans" presStyleLbl="sibTrans1D1" presStyleIdx="4" presStyleCnt="7"/>
      <dgm:spPr/>
    </dgm:pt>
    <dgm:pt modelId="{3A412B0C-ECCE-4860-93D1-CCB890B98BA3}" type="pres">
      <dgm:prSet presAssocID="{BF22E3CA-21C4-4602-8E4F-CD7B750CF21B}" presName="connectorText" presStyleLbl="sibTrans1D1" presStyleIdx="4" presStyleCnt="7"/>
      <dgm:spPr/>
    </dgm:pt>
    <dgm:pt modelId="{9AAEF580-FBCF-4A3A-B609-1C4A89AFBEBC}" type="pres">
      <dgm:prSet presAssocID="{7E8D80C6-1038-4B68-80EA-42BE838F16CC}" presName="node" presStyleLbl="node1" presStyleIdx="5" presStyleCnt="8" custScaleX="96748">
        <dgm:presLayoutVars>
          <dgm:bulletEnabled val="1"/>
        </dgm:presLayoutVars>
      </dgm:prSet>
      <dgm:spPr/>
    </dgm:pt>
    <dgm:pt modelId="{E2622C18-E5F7-4E9E-AEE8-AF8D8A95F3BE}" type="pres">
      <dgm:prSet presAssocID="{306EC502-CE2D-45B3-8F83-BD18C760AB60}" presName="sibTrans" presStyleLbl="sibTrans1D1" presStyleIdx="5" presStyleCnt="7"/>
      <dgm:spPr/>
    </dgm:pt>
    <dgm:pt modelId="{F0181467-D5B5-4C18-8842-3CC398C4D456}" type="pres">
      <dgm:prSet presAssocID="{306EC502-CE2D-45B3-8F83-BD18C760AB60}" presName="connectorText" presStyleLbl="sibTrans1D1" presStyleIdx="5" presStyleCnt="7"/>
      <dgm:spPr/>
    </dgm:pt>
    <dgm:pt modelId="{85861DC2-D04B-4CFE-A8F4-50862E9BE662}" type="pres">
      <dgm:prSet presAssocID="{8995F61F-6D35-415E-ADD6-D7F1A78C3024}" presName="node" presStyleLbl="node1" presStyleIdx="6" presStyleCnt="8" custScaleX="96748">
        <dgm:presLayoutVars>
          <dgm:bulletEnabled val="1"/>
        </dgm:presLayoutVars>
      </dgm:prSet>
      <dgm:spPr/>
    </dgm:pt>
    <dgm:pt modelId="{540F2BCC-8485-4EA7-BF34-B02234F573F7}" type="pres">
      <dgm:prSet presAssocID="{4246AFEF-47FF-40B5-8E86-9155E1BFAF6F}" presName="sibTrans" presStyleLbl="sibTrans1D1" presStyleIdx="6" presStyleCnt="7"/>
      <dgm:spPr/>
    </dgm:pt>
    <dgm:pt modelId="{31717D21-B70C-46F4-8B6F-4B7B62A37EE5}" type="pres">
      <dgm:prSet presAssocID="{4246AFEF-47FF-40B5-8E86-9155E1BFAF6F}" presName="connectorText" presStyleLbl="sibTrans1D1" presStyleIdx="6" presStyleCnt="7"/>
      <dgm:spPr/>
    </dgm:pt>
    <dgm:pt modelId="{B2CEF8FC-CB72-429E-9F74-5EA776D5393B}" type="pres">
      <dgm:prSet presAssocID="{CE762144-5A14-4E83-BA7C-F010963BB296}" presName="node" presStyleLbl="node1" presStyleIdx="7" presStyleCnt="8" custScaleX="96748">
        <dgm:presLayoutVars>
          <dgm:bulletEnabled val="1"/>
        </dgm:presLayoutVars>
      </dgm:prSet>
      <dgm:spPr/>
    </dgm:pt>
  </dgm:ptLst>
  <dgm:cxnLst>
    <dgm:cxn modelId="{29835E0B-DAB2-4597-AC2B-521378084E2B}" srcId="{A557B099-1F31-4D85-974F-BE4C91D99FC6}" destId="{142D45AA-EB6F-4034-936D-AF1B2567052F}" srcOrd="3" destOrd="0" parTransId="{1D6C9672-C141-472E-9895-DCB00CA0C9F7}" sibTransId="{1957CBE8-C1ED-4293-93DF-7F0E48C2EF30}"/>
    <dgm:cxn modelId="{F0F94811-66B1-482B-9A43-AEBF7B6A80A4}" type="presOf" srcId="{1957CBE8-C1ED-4293-93DF-7F0E48C2EF30}" destId="{5436C4B2-A17F-43B8-866A-B46767FBE2E4}" srcOrd="0" destOrd="0" presId="urn:microsoft.com/office/officeart/2005/8/layout/bProcess3"/>
    <dgm:cxn modelId="{069BBA16-A3E0-4667-B024-0CB8411DA4F7}" srcId="{A557B099-1F31-4D85-974F-BE4C91D99FC6}" destId="{CE762144-5A14-4E83-BA7C-F010963BB296}" srcOrd="7" destOrd="0" parTransId="{E593F77B-E568-4095-B5C6-C6D40EC96DFA}" sibTransId="{5DBF853D-85F4-4176-BFF1-D9ECEBAD9C2C}"/>
    <dgm:cxn modelId="{A61A7B17-878C-41C8-B050-0D061D6E92DF}" srcId="{A557B099-1F31-4D85-974F-BE4C91D99FC6}" destId="{BC7A628C-7EBC-47AF-A8B4-8C88CE215A5C}" srcOrd="4" destOrd="0" parTransId="{4900CB09-1392-44CE-9544-46DC72E3273F}" sibTransId="{BF22E3CA-21C4-4602-8E4F-CD7B750CF21B}"/>
    <dgm:cxn modelId="{E5A1D01D-6C2C-476E-95DF-AA0909BB3FC0}" srcId="{A557B099-1F31-4D85-974F-BE4C91D99FC6}" destId="{7E8D80C6-1038-4B68-80EA-42BE838F16CC}" srcOrd="5" destOrd="0" parTransId="{4C311828-B355-4378-96FF-FE3FF538F666}" sibTransId="{306EC502-CE2D-45B3-8F83-BD18C760AB60}"/>
    <dgm:cxn modelId="{88567F25-6AF4-4E92-91D3-6FDD21B1A779}" type="presOf" srcId="{7E8D80C6-1038-4B68-80EA-42BE838F16CC}" destId="{9AAEF580-FBCF-4A3A-B609-1C4A89AFBEBC}" srcOrd="0" destOrd="0" presId="urn:microsoft.com/office/officeart/2005/8/layout/bProcess3"/>
    <dgm:cxn modelId="{A6FBCA28-A496-4909-9FC6-2A5FD9EE509A}" srcId="{A557B099-1F31-4D85-974F-BE4C91D99FC6}" destId="{813EFFD4-EFAE-45B2-84CB-D5AC8BDAD04D}" srcOrd="1" destOrd="0" parTransId="{DB540906-E45E-481A-BF33-D4FABB8D22B8}" sibTransId="{D8D4E787-6C15-42F3-9D90-70C4F7579B68}"/>
    <dgm:cxn modelId="{D1921529-16C6-4470-B66C-3E51BD770DBD}" type="presOf" srcId="{BC7A628C-7EBC-47AF-A8B4-8C88CE215A5C}" destId="{82F46F4A-E11C-4053-ADBC-F8D3787F037A}" srcOrd="0" destOrd="0" presId="urn:microsoft.com/office/officeart/2005/8/layout/bProcess3"/>
    <dgm:cxn modelId="{58D55832-44DB-4E58-BA6F-8D4F39914D0F}" type="presOf" srcId="{616A309F-4350-426C-956F-EF495452140D}" destId="{D2DFBF12-F396-4875-A0EA-07DC8F8ECDDF}" srcOrd="0" destOrd="0" presId="urn:microsoft.com/office/officeart/2005/8/layout/bProcess3"/>
    <dgm:cxn modelId="{B20E1737-CE25-44F7-976C-31CC17CD53D8}" type="presOf" srcId="{BC36DC91-D679-48C1-B4D9-17E92A91E46F}" destId="{285B8C8D-27FB-4DA7-A952-41C8CBAC00D0}" srcOrd="1" destOrd="0" presId="urn:microsoft.com/office/officeart/2005/8/layout/bProcess3"/>
    <dgm:cxn modelId="{49FADD37-D217-4385-A3D2-F5E4C9A26D39}" type="presOf" srcId="{CE762144-5A14-4E83-BA7C-F010963BB296}" destId="{B2CEF8FC-CB72-429E-9F74-5EA776D5393B}" srcOrd="0" destOrd="0" presId="urn:microsoft.com/office/officeart/2005/8/layout/bProcess3"/>
    <dgm:cxn modelId="{72ED565D-7978-4977-B80F-666C4338CCC3}" srcId="{A557B099-1F31-4D85-974F-BE4C91D99FC6}" destId="{FDA2ACA0-304F-44C0-9595-E4EC522C5E60}" srcOrd="0" destOrd="0" parTransId="{EED29D8C-3712-4879-B652-0483B781074E}" sibTransId="{616A309F-4350-426C-956F-EF495452140D}"/>
    <dgm:cxn modelId="{BB990263-622B-49AA-9C85-68C50EACF310}" type="presOf" srcId="{BF22E3CA-21C4-4602-8E4F-CD7B750CF21B}" destId="{3A412B0C-ECCE-4860-93D1-CCB890B98BA3}" srcOrd="1" destOrd="0" presId="urn:microsoft.com/office/officeart/2005/8/layout/bProcess3"/>
    <dgm:cxn modelId="{4751A743-5AD8-47A5-940F-B727FB8E3ECB}" srcId="{A557B099-1F31-4D85-974F-BE4C91D99FC6}" destId="{8995F61F-6D35-415E-ADD6-D7F1A78C3024}" srcOrd="6" destOrd="0" parTransId="{CBBB7AE0-6963-44A8-9DA8-B9525188CC5F}" sibTransId="{4246AFEF-47FF-40B5-8E86-9155E1BFAF6F}"/>
    <dgm:cxn modelId="{3BA8D064-C2D0-4307-85C1-79A645AF4ABC}" type="presOf" srcId="{BF22E3CA-21C4-4602-8E4F-CD7B750CF21B}" destId="{E61E8FEA-D7F5-4A93-A2BA-34AADDD0456E}" srcOrd="0" destOrd="0" presId="urn:microsoft.com/office/officeart/2005/8/layout/bProcess3"/>
    <dgm:cxn modelId="{53C2334A-4D6F-48AF-BE23-30FEA4ACEC7B}" type="presOf" srcId="{142D45AA-EB6F-4034-936D-AF1B2567052F}" destId="{55EBF51E-16B3-4622-BA27-06B006C58C45}" srcOrd="0" destOrd="0" presId="urn:microsoft.com/office/officeart/2005/8/layout/bProcess3"/>
    <dgm:cxn modelId="{3A162B4B-2466-4838-A2CB-CC9A4A094BF6}" type="presOf" srcId="{1957CBE8-C1ED-4293-93DF-7F0E48C2EF30}" destId="{D006B268-F272-4A45-ABB8-E5B37B01C73D}" srcOrd="1" destOrd="0" presId="urn:microsoft.com/office/officeart/2005/8/layout/bProcess3"/>
    <dgm:cxn modelId="{C07E1D72-5DB0-4B4D-93A9-F015061CBE46}" type="presOf" srcId="{8995F61F-6D35-415E-ADD6-D7F1A78C3024}" destId="{85861DC2-D04B-4CFE-A8F4-50862E9BE662}" srcOrd="0" destOrd="0" presId="urn:microsoft.com/office/officeart/2005/8/layout/bProcess3"/>
    <dgm:cxn modelId="{BDE56E73-AC4B-45A1-8060-275C6AAFA4E9}" type="presOf" srcId="{D8D4E787-6C15-42F3-9D90-70C4F7579B68}" destId="{A6555ED4-1319-4A2E-8640-E1F21A3B1C1A}" srcOrd="0" destOrd="0" presId="urn:microsoft.com/office/officeart/2005/8/layout/bProcess3"/>
    <dgm:cxn modelId="{A4649355-654A-40A2-BFE3-5A9474167A85}" type="presOf" srcId="{FDA2ACA0-304F-44C0-9595-E4EC522C5E60}" destId="{BB7E0C2E-C8E2-4EDC-A360-5ED7E74724DC}" srcOrd="0" destOrd="0" presId="urn:microsoft.com/office/officeart/2005/8/layout/bProcess3"/>
    <dgm:cxn modelId="{31A54F57-D2C1-4AF9-8AEA-62A3F07F2E90}" srcId="{A557B099-1F31-4D85-974F-BE4C91D99FC6}" destId="{975BDB0B-5A98-44B8-8930-D2DA9E8E3922}" srcOrd="2" destOrd="0" parTransId="{294AAE09-5CA2-416C-99AC-D5C2D6E7466B}" sibTransId="{BC36DC91-D679-48C1-B4D9-17E92A91E46F}"/>
    <dgm:cxn modelId="{748D5E8D-C221-4A8D-95ED-2582E787FBF5}" type="presOf" srcId="{616A309F-4350-426C-956F-EF495452140D}" destId="{5F23CB86-D014-46C8-91AC-B14493EE1BEE}" srcOrd="1" destOrd="0" presId="urn:microsoft.com/office/officeart/2005/8/layout/bProcess3"/>
    <dgm:cxn modelId="{D6E35F92-139D-4753-8BA1-F12F2707BA43}" type="presOf" srcId="{4246AFEF-47FF-40B5-8E86-9155E1BFAF6F}" destId="{31717D21-B70C-46F4-8B6F-4B7B62A37EE5}" srcOrd="1" destOrd="0" presId="urn:microsoft.com/office/officeart/2005/8/layout/bProcess3"/>
    <dgm:cxn modelId="{76381398-9346-4B66-9B3C-2B26D2851975}" type="presOf" srcId="{4246AFEF-47FF-40B5-8E86-9155E1BFAF6F}" destId="{540F2BCC-8485-4EA7-BF34-B02234F573F7}" srcOrd="0" destOrd="0" presId="urn:microsoft.com/office/officeart/2005/8/layout/bProcess3"/>
    <dgm:cxn modelId="{67D5C998-826E-499F-B549-E155833D6062}" type="presOf" srcId="{975BDB0B-5A98-44B8-8930-D2DA9E8E3922}" destId="{78B3F0BA-CA29-4F63-B344-14CB2BEABBCF}" srcOrd="0" destOrd="0" presId="urn:microsoft.com/office/officeart/2005/8/layout/bProcess3"/>
    <dgm:cxn modelId="{684856A0-375B-498B-9E97-C95CE832DC3E}" type="presOf" srcId="{306EC502-CE2D-45B3-8F83-BD18C760AB60}" destId="{E2622C18-E5F7-4E9E-AEE8-AF8D8A95F3BE}" srcOrd="0" destOrd="0" presId="urn:microsoft.com/office/officeart/2005/8/layout/bProcess3"/>
    <dgm:cxn modelId="{19E54DCE-D66D-4B81-B270-E7424A23C073}" type="presOf" srcId="{D8D4E787-6C15-42F3-9D90-70C4F7579B68}" destId="{EF6F99F7-093E-48B9-B47B-C039322A0EE6}" srcOrd="1" destOrd="0" presId="urn:microsoft.com/office/officeart/2005/8/layout/bProcess3"/>
    <dgm:cxn modelId="{E8A9C9CE-9D6E-4C1C-BC41-CD56D6FCF19A}" type="presOf" srcId="{A557B099-1F31-4D85-974F-BE4C91D99FC6}" destId="{A9FFEC2D-BF77-4D34-BADA-2544663F78F8}" srcOrd="0" destOrd="0" presId="urn:microsoft.com/office/officeart/2005/8/layout/bProcess3"/>
    <dgm:cxn modelId="{EC40EED4-28F4-48E0-856F-D34C6398D045}" type="presOf" srcId="{BC36DC91-D679-48C1-B4D9-17E92A91E46F}" destId="{1F8D69D0-CDB2-48E6-856F-02C863B3A5BB}" srcOrd="0" destOrd="0" presId="urn:microsoft.com/office/officeart/2005/8/layout/bProcess3"/>
    <dgm:cxn modelId="{BF13E8E7-9094-4073-A282-8B020DA6FC67}" type="presOf" srcId="{813EFFD4-EFAE-45B2-84CB-D5AC8BDAD04D}" destId="{33BE8510-F61B-42D6-9B8F-D57D4F561DA7}" srcOrd="0" destOrd="0" presId="urn:microsoft.com/office/officeart/2005/8/layout/bProcess3"/>
    <dgm:cxn modelId="{9661ACEA-A45B-46E0-9C0E-B0986510F08E}" type="presOf" srcId="{306EC502-CE2D-45B3-8F83-BD18C760AB60}" destId="{F0181467-D5B5-4C18-8842-3CC398C4D456}" srcOrd="1" destOrd="0" presId="urn:microsoft.com/office/officeart/2005/8/layout/bProcess3"/>
    <dgm:cxn modelId="{EA2BF10B-0F19-4D0E-AAAF-A5F4995B48C4}" type="presParOf" srcId="{A9FFEC2D-BF77-4D34-BADA-2544663F78F8}" destId="{BB7E0C2E-C8E2-4EDC-A360-5ED7E74724DC}" srcOrd="0" destOrd="0" presId="urn:microsoft.com/office/officeart/2005/8/layout/bProcess3"/>
    <dgm:cxn modelId="{5ACF20B0-7382-43F6-A140-412D718DFC0D}" type="presParOf" srcId="{A9FFEC2D-BF77-4D34-BADA-2544663F78F8}" destId="{D2DFBF12-F396-4875-A0EA-07DC8F8ECDDF}" srcOrd="1" destOrd="0" presId="urn:microsoft.com/office/officeart/2005/8/layout/bProcess3"/>
    <dgm:cxn modelId="{56963150-384F-4D49-A682-CD32B6087542}" type="presParOf" srcId="{D2DFBF12-F396-4875-A0EA-07DC8F8ECDDF}" destId="{5F23CB86-D014-46C8-91AC-B14493EE1BEE}" srcOrd="0" destOrd="0" presId="urn:microsoft.com/office/officeart/2005/8/layout/bProcess3"/>
    <dgm:cxn modelId="{6CFBE784-EB7D-435E-B784-3A268C1A9FE8}" type="presParOf" srcId="{A9FFEC2D-BF77-4D34-BADA-2544663F78F8}" destId="{33BE8510-F61B-42D6-9B8F-D57D4F561DA7}" srcOrd="2" destOrd="0" presId="urn:microsoft.com/office/officeart/2005/8/layout/bProcess3"/>
    <dgm:cxn modelId="{3BF2C611-B609-477E-9AB2-E3FE092D7E31}" type="presParOf" srcId="{A9FFEC2D-BF77-4D34-BADA-2544663F78F8}" destId="{A6555ED4-1319-4A2E-8640-E1F21A3B1C1A}" srcOrd="3" destOrd="0" presId="urn:microsoft.com/office/officeart/2005/8/layout/bProcess3"/>
    <dgm:cxn modelId="{767CA290-CD52-45E8-B400-6A40ED9E4811}" type="presParOf" srcId="{A6555ED4-1319-4A2E-8640-E1F21A3B1C1A}" destId="{EF6F99F7-093E-48B9-B47B-C039322A0EE6}" srcOrd="0" destOrd="0" presId="urn:microsoft.com/office/officeart/2005/8/layout/bProcess3"/>
    <dgm:cxn modelId="{FACB979F-80F6-4499-BC06-D38D4F301C1F}" type="presParOf" srcId="{A9FFEC2D-BF77-4D34-BADA-2544663F78F8}" destId="{78B3F0BA-CA29-4F63-B344-14CB2BEABBCF}" srcOrd="4" destOrd="0" presId="urn:microsoft.com/office/officeart/2005/8/layout/bProcess3"/>
    <dgm:cxn modelId="{370D5FC7-91C3-4F91-8AF7-9DAD73EDA5C6}" type="presParOf" srcId="{A9FFEC2D-BF77-4D34-BADA-2544663F78F8}" destId="{1F8D69D0-CDB2-48E6-856F-02C863B3A5BB}" srcOrd="5" destOrd="0" presId="urn:microsoft.com/office/officeart/2005/8/layout/bProcess3"/>
    <dgm:cxn modelId="{B30690AC-4335-45BB-9B82-8FD3392CD9F4}" type="presParOf" srcId="{1F8D69D0-CDB2-48E6-856F-02C863B3A5BB}" destId="{285B8C8D-27FB-4DA7-A952-41C8CBAC00D0}" srcOrd="0" destOrd="0" presId="urn:microsoft.com/office/officeart/2005/8/layout/bProcess3"/>
    <dgm:cxn modelId="{B32C4BCE-038B-4C30-B82A-F8F4C614529C}" type="presParOf" srcId="{A9FFEC2D-BF77-4D34-BADA-2544663F78F8}" destId="{55EBF51E-16B3-4622-BA27-06B006C58C45}" srcOrd="6" destOrd="0" presId="urn:microsoft.com/office/officeart/2005/8/layout/bProcess3"/>
    <dgm:cxn modelId="{691D1A01-53D9-4F12-BEB1-5840F887C969}" type="presParOf" srcId="{A9FFEC2D-BF77-4D34-BADA-2544663F78F8}" destId="{5436C4B2-A17F-43B8-866A-B46767FBE2E4}" srcOrd="7" destOrd="0" presId="urn:microsoft.com/office/officeart/2005/8/layout/bProcess3"/>
    <dgm:cxn modelId="{8B90FA19-C336-42E6-A4E6-4CD064258FD5}" type="presParOf" srcId="{5436C4B2-A17F-43B8-866A-B46767FBE2E4}" destId="{D006B268-F272-4A45-ABB8-E5B37B01C73D}" srcOrd="0" destOrd="0" presId="urn:microsoft.com/office/officeart/2005/8/layout/bProcess3"/>
    <dgm:cxn modelId="{6DC51463-48BF-43CB-B58B-DA1374E9B3D5}" type="presParOf" srcId="{A9FFEC2D-BF77-4D34-BADA-2544663F78F8}" destId="{82F46F4A-E11C-4053-ADBC-F8D3787F037A}" srcOrd="8" destOrd="0" presId="urn:microsoft.com/office/officeart/2005/8/layout/bProcess3"/>
    <dgm:cxn modelId="{EF566DA0-6BE2-4D86-AC73-79CC8EC9D70F}" type="presParOf" srcId="{A9FFEC2D-BF77-4D34-BADA-2544663F78F8}" destId="{E61E8FEA-D7F5-4A93-A2BA-34AADDD0456E}" srcOrd="9" destOrd="0" presId="urn:microsoft.com/office/officeart/2005/8/layout/bProcess3"/>
    <dgm:cxn modelId="{563BA534-A976-40C8-A868-172C6160F864}" type="presParOf" srcId="{E61E8FEA-D7F5-4A93-A2BA-34AADDD0456E}" destId="{3A412B0C-ECCE-4860-93D1-CCB890B98BA3}" srcOrd="0" destOrd="0" presId="urn:microsoft.com/office/officeart/2005/8/layout/bProcess3"/>
    <dgm:cxn modelId="{8ACE5010-4C64-4CBF-B914-585CB9816DB6}" type="presParOf" srcId="{A9FFEC2D-BF77-4D34-BADA-2544663F78F8}" destId="{9AAEF580-FBCF-4A3A-B609-1C4A89AFBEBC}" srcOrd="10" destOrd="0" presId="urn:microsoft.com/office/officeart/2005/8/layout/bProcess3"/>
    <dgm:cxn modelId="{B7BE1B1F-51C4-4A3C-83F0-B1627AC8E40D}" type="presParOf" srcId="{A9FFEC2D-BF77-4D34-BADA-2544663F78F8}" destId="{E2622C18-E5F7-4E9E-AEE8-AF8D8A95F3BE}" srcOrd="11" destOrd="0" presId="urn:microsoft.com/office/officeart/2005/8/layout/bProcess3"/>
    <dgm:cxn modelId="{BBD2AAAE-F459-437D-B150-943C581C0128}" type="presParOf" srcId="{E2622C18-E5F7-4E9E-AEE8-AF8D8A95F3BE}" destId="{F0181467-D5B5-4C18-8842-3CC398C4D456}" srcOrd="0" destOrd="0" presId="urn:microsoft.com/office/officeart/2005/8/layout/bProcess3"/>
    <dgm:cxn modelId="{6949C81F-E00E-4EAB-894F-8565369B727A}" type="presParOf" srcId="{A9FFEC2D-BF77-4D34-BADA-2544663F78F8}" destId="{85861DC2-D04B-4CFE-A8F4-50862E9BE662}" srcOrd="12" destOrd="0" presId="urn:microsoft.com/office/officeart/2005/8/layout/bProcess3"/>
    <dgm:cxn modelId="{7977290C-9354-4ADD-9DA3-85DD9D9CE553}" type="presParOf" srcId="{A9FFEC2D-BF77-4D34-BADA-2544663F78F8}" destId="{540F2BCC-8485-4EA7-BF34-B02234F573F7}" srcOrd="13" destOrd="0" presId="urn:microsoft.com/office/officeart/2005/8/layout/bProcess3"/>
    <dgm:cxn modelId="{7731BE4C-37E0-4394-8459-590293FD8927}" type="presParOf" srcId="{540F2BCC-8485-4EA7-BF34-B02234F573F7}" destId="{31717D21-B70C-46F4-8B6F-4B7B62A37EE5}" srcOrd="0" destOrd="0" presId="urn:microsoft.com/office/officeart/2005/8/layout/bProcess3"/>
    <dgm:cxn modelId="{D1C5678A-616A-42F2-B5DE-CDF483671839}" type="presParOf" srcId="{A9FFEC2D-BF77-4D34-BADA-2544663F78F8}" destId="{B2CEF8FC-CB72-429E-9F74-5EA776D5393B}" srcOrd="14" destOrd="0" presId="urn:microsoft.com/office/officeart/2005/8/layout/bProcess3"/>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DFBF12-F396-4875-A0EA-07DC8F8ECDDF}">
      <dsp:nvSpPr>
        <dsp:cNvPr id="0" name=""/>
        <dsp:cNvSpPr/>
      </dsp:nvSpPr>
      <dsp:spPr>
        <a:xfrm>
          <a:off x="2380086" y="918414"/>
          <a:ext cx="533960" cy="91440"/>
        </a:xfrm>
        <a:custGeom>
          <a:avLst/>
          <a:gdLst/>
          <a:ahLst/>
          <a:cxnLst/>
          <a:rect l="0" t="0" r="0" b="0"/>
          <a:pathLst>
            <a:path>
              <a:moveTo>
                <a:pt x="0" y="45720"/>
              </a:moveTo>
              <a:lnTo>
                <a:pt x="533960"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effectLst>
              <a:outerShdw blurRad="38100" dist="38100" dir="2700000" algn="tl">
                <a:srgbClr val="000000">
                  <a:alpha val="43137"/>
                </a:srgbClr>
              </a:outerShdw>
            </a:effectLst>
          </a:endParaRPr>
        </a:p>
      </dsp:txBody>
      <dsp:txXfrm>
        <a:off x="2632952" y="961308"/>
        <a:ext cx="28228" cy="5651"/>
      </dsp:txXfrm>
    </dsp:sp>
    <dsp:sp modelId="{BB7E0C2E-C8E2-4EDC-A360-5ED7E74724DC}">
      <dsp:nvSpPr>
        <dsp:cNvPr id="0" name=""/>
        <dsp:cNvSpPr/>
      </dsp:nvSpPr>
      <dsp:spPr>
        <a:xfrm>
          <a:off x="7101" y="227751"/>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algn="ctr" defTabSz="7112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Prepare/Distribute Notice of Preparation (30 days)</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April 13 – </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May 19, 2023</a:t>
          </a:r>
        </a:p>
      </dsp:txBody>
      <dsp:txXfrm>
        <a:off x="7101" y="227751"/>
        <a:ext cx="2374785" cy="1472765"/>
      </dsp:txXfrm>
    </dsp:sp>
    <dsp:sp modelId="{A6555ED4-1319-4A2E-8640-E1F21A3B1C1A}">
      <dsp:nvSpPr>
        <dsp:cNvPr id="0" name=""/>
        <dsp:cNvSpPr/>
      </dsp:nvSpPr>
      <dsp:spPr>
        <a:xfrm>
          <a:off x="5319431" y="918414"/>
          <a:ext cx="533960" cy="91440"/>
        </a:xfrm>
        <a:custGeom>
          <a:avLst/>
          <a:gdLst/>
          <a:ahLst/>
          <a:cxnLst/>
          <a:rect l="0" t="0" r="0" b="0"/>
          <a:pathLst>
            <a:path>
              <a:moveTo>
                <a:pt x="0" y="45720"/>
              </a:moveTo>
              <a:lnTo>
                <a:pt x="533960"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effectLst>
              <a:outerShdw blurRad="38100" dist="38100" dir="2700000" algn="tl">
                <a:srgbClr val="000000">
                  <a:alpha val="43137"/>
                </a:srgbClr>
              </a:outerShdw>
            </a:effectLst>
          </a:endParaRPr>
        </a:p>
      </dsp:txBody>
      <dsp:txXfrm>
        <a:off x="5572297" y="961308"/>
        <a:ext cx="28228" cy="5651"/>
      </dsp:txXfrm>
    </dsp:sp>
    <dsp:sp modelId="{33BE8510-F61B-42D6-9B8F-D57D4F561DA7}">
      <dsp:nvSpPr>
        <dsp:cNvPr id="0" name=""/>
        <dsp:cNvSpPr/>
      </dsp:nvSpPr>
      <dsp:spPr>
        <a:xfrm>
          <a:off x="2946446" y="227751"/>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algn="ctr" defTabSz="93345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rPr>
            <a:t>Scoping Meeting</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April 27, 2023</a:t>
          </a:r>
        </a:p>
      </dsp:txBody>
      <dsp:txXfrm>
        <a:off x="2946446" y="227751"/>
        <a:ext cx="2374785" cy="1472765"/>
      </dsp:txXfrm>
    </dsp:sp>
    <dsp:sp modelId="{1F8D69D0-CDB2-48E6-856F-02C863B3A5BB}">
      <dsp:nvSpPr>
        <dsp:cNvPr id="0" name=""/>
        <dsp:cNvSpPr/>
      </dsp:nvSpPr>
      <dsp:spPr>
        <a:xfrm>
          <a:off x="8258776" y="918414"/>
          <a:ext cx="533960" cy="91440"/>
        </a:xfrm>
        <a:custGeom>
          <a:avLst/>
          <a:gdLst/>
          <a:ahLst/>
          <a:cxnLst/>
          <a:rect l="0" t="0" r="0" b="0"/>
          <a:pathLst>
            <a:path>
              <a:moveTo>
                <a:pt x="0" y="45720"/>
              </a:moveTo>
              <a:lnTo>
                <a:pt x="533960"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effectLst>
              <a:outerShdw blurRad="38100" dist="38100" dir="2700000" algn="tl">
                <a:srgbClr val="000000">
                  <a:alpha val="43137"/>
                </a:srgbClr>
              </a:outerShdw>
            </a:effectLst>
          </a:endParaRPr>
        </a:p>
      </dsp:txBody>
      <dsp:txXfrm>
        <a:off x="8511642" y="961308"/>
        <a:ext cx="28228" cy="5651"/>
      </dsp:txXfrm>
    </dsp:sp>
    <dsp:sp modelId="{78B3F0BA-CA29-4F63-B344-14CB2BEABBCF}">
      <dsp:nvSpPr>
        <dsp:cNvPr id="0" name=""/>
        <dsp:cNvSpPr/>
      </dsp:nvSpPr>
      <dsp:spPr>
        <a:xfrm>
          <a:off x="5885791" y="227751"/>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Prepare Draft EIR</a:t>
          </a:r>
        </a:p>
      </dsp:txBody>
      <dsp:txXfrm>
        <a:off x="5885791" y="227751"/>
        <a:ext cx="2374785" cy="1472765"/>
      </dsp:txXfrm>
    </dsp:sp>
    <dsp:sp modelId="{5436C4B2-A17F-43B8-866A-B46767FBE2E4}">
      <dsp:nvSpPr>
        <dsp:cNvPr id="0" name=""/>
        <dsp:cNvSpPr/>
      </dsp:nvSpPr>
      <dsp:spPr>
        <a:xfrm>
          <a:off x="1194493" y="1698716"/>
          <a:ext cx="8818035" cy="533960"/>
        </a:xfrm>
        <a:custGeom>
          <a:avLst/>
          <a:gdLst/>
          <a:ahLst/>
          <a:cxnLst/>
          <a:rect l="0" t="0" r="0" b="0"/>
          <a:pathLst>
            <a:path>
              <a:moveTo>
                <a:pt x="8818035" y="0"/>
              </a:moveTo>
              <a:lnTo>
                <a:pt x="8818035" y="284080"/>
              </a:lnTo>
              <a:lnTo>
                <a:pt x="0" y="284080"/>
              </a:lnTo>
              <a:lnTo>
                <a:pt x="0" y="533960"/>
              </a:lnTo>
            </a:path>
          </a:pathLst>
        </a:custGeom>
        <a:noFill/>
        <a:ln w="12700" cap="rnd"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5382609" y="1962871"/>
        <a:ext cx="441804" cy="5651"/>
      </dsp:txXfrm>
    </dsp:sp>
    <dsp:sp modelId="{55EBF51E-16B3-4622-BA27-06B006C58C45}">
      <dsp:nvSpPr>
        <dsp:cNvPr id="0" name=""/>
        <dsp:cNvSpPr/>
      </dsp:nvSpPr>
      <dsp:spPr>
        <a:xfrm>
          <a:off x="8825136" y="227751"/>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algn="ctr" defTabSz="75565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Public and Agency Review of  Draft EIR (45 days)</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January 16 – February 29, 2024</a:t>
          </a:r>
        </a:p>
      </dsp:txBody>
      <dsp:txXfrm>
        <a:off x="8825136" y="227751"/>
        <a:ext cx="2374785" cy="1472765"/>
      </dsp:txXfrm>
    </dsp:sp>
    <dsp:sp modelId="{E61E8FEA-D7F5-4A93-A2BA-34AADDD0456E}">
      <dsp:nvSpPr>
        <dsp:cNvPr id="0" name=""/>
        <dsp:cNvSpPr/>
      </dsp:nvSpPr>
      <dsp:spPr>
        <a:xfrm>
          <a:off x="2380086" y="2955739"/>
          <a:ext cx="533960" cy="91440"/>
        </a:xfrm>
        <a:custGeom>
          <a:avLst/>
          <a:gdLst/>
          <a:ahLst/>
          <a:cxnLst/>
          <a:rect l="0" t="0" r="0" b="0"/>
          <a:pathLst>
            <a:path>
              <a:moveTo>
                <a:pt x="0" y="45720"/>
              </a:moveTo>
              <a:lnTo>
                <a:pt x="533960"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effectLst>
              <a:outerShdw blurRad="38100" dist="38100" dir="2700000" algn="tl">
                <a:srgbClr val="000000">
                  <a:alpha val="43137"/>
                </a:srgbClr>
              </a:outerShdw>
            </a:effectLst>
          </a:endParaRPr>
        </a:p>
      </dsp:txBody>
      <dsp:txXfrm>
        <a:off x="2632952" y="2998634"/>
        <a:ext cx="28228" cy="5651"/>
      </dsp:txXfrm>
    </dsp:sp>
    <dsp:sp modelId="{82F46F4A-E11C-4053-ADBC-F8D3787F037A}">
      <dsp:nvSpPr>
        <dsp:cNvPr id="0" name=""/>
        <dsp:cNvSpPr/>
      </dsp:nvSpPr>
      <dsp:spPr>
        <a:xfrm>
          <a:off x="7101" y="2265077"/>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Prepare Responses to Comments and Final EIR</a:t>
          </a:r>
        </a:p>
      </dsp:txBody>
      <dsp:txXfrm>
        <a:off x="7101" y="2265077"/>
        <a:ext cx="2374785" cy="1472765"/>
      </dsp:txXfrm>
    </dsp:sp>
    <dsp:sp modelId="{E2622C18-E5F7-4E9E-AEE8-AF8D8A95F3BE}">
      <dsp:nvSpPr>
        <dsp:cNvPr id="0" name=""/>
        <dsp:cNvSpPr/>
      </dsp:nvSpPr>
      <dsp:spPr>
        <a:xfrm>
          <a:off x="5319431" y="2955739"/>
          <a:ext cx="533960" cy="91440"/>
        </a:xfrm>
        <a:custGeom>
          <a:avLst/>
          <a:gdLst/>
          <a:ahLst/>
          <a:cxnLst/>
          <a:rect l="0" t="0" r="0" b="0"/>
          <a:pathLst>
            <a:path>
              <a:moveTo>
                <a:pt x="0" y="45720"/>
              </a:moveTo>
              <a:lnTo>
                <a:pt x="533960"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effectLst>
              <a:outerShdw blurRad="38100" dist="38100" dir="2700000" algn="tl">
                <a:srgbClr val="000000">
                  <a:alpha val="43137"/>
                </a:srgbClr>
              </a:outerShdw>
            </a:effectLst>
          </a:endParaRPr>
        </a:p>
      </dsp:txBody>
      <dsp:txXfrm>
        <a:off x="5572297" y="2998634"/>
        <a:ext cx="28228" cy="5651"/>
      </dsp:txXfrm>
    </dsp:sp>
    <dsp:sp modelId="{9AAEF580-FBCF-4A3A-B609-1C4A89AFBEBC}">
      <dsp:nvSpPr>
        <dsp:cNvPr id="0" name=""/>
        <dsp:cNvSpPr/>
      </dsp:nvSpPr>
      <dsp:spPr>
        <a:xfrm>
          <a:off x="2946446" y="2265077"/>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algn="ctr" defTabSz="8890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Planning Commission Hearing</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June 18, 2024</a:t>
          </a:r>
        </a:p>
      </dsp:txBody>
      <dsp:txXfrm>
        <a:off x="2946446" y="2265077"/>
        <a:ext cx="2374785" cy="1472765"/>
      </dsp:txXfrm>
    </dsp:sp>
    <dsp:sp modelId="{540F2BCC-8485-4EA7-BF34-B02234F573F7}">
      <dsp:nvSpPr>
        <dsp:cNvPr id="0" name=""/>
        <dsp:cNvSpPr/>
      </dsp:nvSpPr>
      <dsp:spPr>
        <a:xfrm>
          <a:off x="8258776" y="2955739"/>
          <a:ext cx="533960" cy="91440"/>
        </a:xfrm>
        <a:custGeom>
          <a:avLst/>
          <a:gdLst/>
          <a:ahLst/>
          <a:cxnLst/>
          <a:rect l="0" t="0" r="0" b="0"/>
          <a:pathLst>
            <a:path>
              <a:moveTo>
                <a:pt x="0" y="45720"/>
              </a:moveTo>
              <a:lnTo>
                <a:pt x="533960"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effectLst>
              <a:outerShdw blurRad="38100" dist="38100" dir="2700000" algn="tl">
                <a:srgbClr val="000000">
                  <a:alpha val="43137"/>
                </a:srgbClr>
              </a:outerShdw>
            </a:effectLst>
          </a:endParaRPr>
        </a:p>
      </dsp:txBody>
      <dsp:txXfrm>
        <a:off x="8511642" y="2998634"/>
        <a:ext cx="28228" cy="5651"/>
      </dsp:txXfrm>
    </dsp:sp>
    <dsp:sp modelId="{85861DC2-D04B-4CFE-A8F4-50862E9BE662}">
      <dsp:nvSpPr>
        <dsp:cNvPr id="0" name=""/>
        <dsp:cNvSpPr/>
      </dsp:nvSpPr>
      <dsp:spPr>
        <a:xfrm>
          <a:off x="5885791" y="2265077"/>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algn="ctr" defTabSz="93345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City Council Hearing</a:t>
          </a:r>
        </a:p>
        <a:p>
          <a:pPr marL="0" lvl="0" indent="0" algn="ctr" defTabSz="711200">
            <a:lnSpc>
              <a:spcPct val="90000"/>
            </a:lnSpc>
            <a:spcBef>
              <a:spcPct val="0"/>
            </a:spcBef>
            <a:spcAft>
              <a:spcPct val="35000"/>
            </a:spcAft>
            <a:buNone/>
          </a:pPr>
          <a:r>
            <a:rPr lang="en-US" sz="1800" b="1" kern="1200" dirty="0">
              <a:solidFill>
                <a:srgbClr val="F07F09"/>
              </a:solidFill>
              <a:effectLst>
                <a:outerShdw blurRad="38100" dist="38100" dir="2700000" algn="tl">
                  <a:srgbClr val="000000">
                    <a:alpha val="43137"/>
                  </a:srgbClr>
                </a:outerShdw>
              </a:effectLst>
              <a:latin typeface="Franklin Gothic Book" panose="020B0502020104020203"/>
              <a:ea typeface="+mn-ea"/>
              <a:cs typeface="+mn-cs"/>
            </a:rPr>
            <a:t>July 23, 2024</a:t>
          </a:r>
        </a:p>
      </dsp:txBody>
      <dsp:txXfrm>
        <a:off x="5885791" y="2265077"/>
        <a:ext cx="2374785" cy="1472765"/>
      </dsp:txXfrm>
    </dsp:sp>
    <dsp:sp modelId="{B2CEF8FC-CB72-429E-9F74-5EA776D5393B}">
      <dsp:nvSpPr>
        <dsp:cNvPr id="0" name=""/>
        <dsp:cNvSpPr/>
      </dsp:nvSpPr>
      <dsp:spPr>
        <a:xfrm>
          <a:off x="8825136" y="2265077"/>
          <a:ext cx="2374785" cy="1472765"/>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rPr>
            <a:t>File Notice of Determination (NOD) if approved</a:t>
          </a:r>
        </a:p>
      </dsp:txBody>
      <dsp:txXfrm>
        <a:off x="8825136" y="2265077"/>
        <a:ext cx="2374785" cy="1472765"/>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CEAD30C7-A372-41AD-8F86-53EB127E7207}" type="datetimeFigureOut">
              <a:rPr lang="en-US" smtClean="0"/>
              <a:t>7/23/2024</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26BB2AC6-CD1C-44CC-93B9-BF5EFF3D2A1C}" type="slidenum">
              <a:rPr lang="en-US" smtClean="0"/>
              <a:t>‹#›</a:t>
            </a:fld>
            <a:endParaRPr lang="en-US" dirty="0"/>
          </a:p>
        </p:txBody>
      </p:sp>
    </p:spTree>
    <p:extLst>
      <p:ext uri="{BB962C8B-B14F-4D97-AF65-F5344CB8AC3E}">
        <p14:creationId xmlns:p14="http://schemas.microsoft.com/office/powerpoint/2010/main" val="2443679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BFC162CF-BA07-1E4C-4035-AACD5E7B401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2D152AE4-6D4D-43E2-9FE9-05C090AAED3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15" name="Rectangle 2">
            <a:extLst>
              <a:ext uri="{FF2B5EF4-FFF2-40B4-BE49-F238E27FC236}">
                <a16:creationId xmlns:a16="http://schemas.microsoft.com/office/drawing/2014/main" id="{1D718F3B-9B10-7C80-039F-34F7A8D74554}"/>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7CB33F89-8634-5B7F-4536-0091A8C5A8B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CF0D1694-3B7F-1667-8256-A14BC5400C4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7C17AB2B-D139-43FC-B95F-255A62E73D80}"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9395" name="Rectangle 2">
            <a:extLst>
              <a:ext uri="{FF2B5EF4-FFF2-40B4-BE49-F238E27FC236}">
                <a16:creationId xmlns:a16="http://schemas.microsoft.com/office/drawing/2014/main" id="{1076C902-16ED-89D1-1161-1A7050AA0AAF}"/>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8B895C17-B244-6138-D72B-80BDF39DFA5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42289">
              <a:defRPr/>
            </a:pPr>
            <a:fld id="{04DE6B6E-5786-44D4-A4B4-B131A7EFD956}" type="slidenum">
              <a:rPr lang="en-US" sz="1300">
                <a:solidFill>
                  <a:prstClr val="black"/>
                </a:solidFill>
                <a:latin typeface="Calibri" panose="020F0502020204030204"/>
              </a:rPr>
              <a:pPr defTabSz="942289">
                <a:defRPr/>
              </a:pPr>
              <a:t>12</a:t>
            </a:fld>
            <a:endParaRPr lang="en-US" sz="1300" dirty="0">
              <a:solidFill>
                <a:prstClr val="black"/>
              </a:solidFill>
              <a:latin typeface="Calibri" panose="020F0502020204030204"/>
            </a:endParaRPr>
          </a:p>
        </p:txBody>
      </p:sp>
    </p:spTree>
    <p:extLst>
      <p:ext uri="{BB962C8B-B14F-4D97-AF65-F5344CB8AC3E}">
        <p14:creationId xmlns:p14="http://schemas.microsoft.com/office/powerpoint/2010/main" val="1496144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13</a:t>
            </a:fld>
            <a:endParaRPr lang="en-US" dirty="0"/>
          </a:p>
        </p:txBody>
      </p:sp>
    </p:spTree>
    <p:extLst>
      <p:ext uri="{BB962C8B-B14F-4D97-AF65-F5344CB8AC3E}">
        <p14:creationId xmlns:p14="http://schemas.microsoft.com/office/powerpoint/2010/main" val="3352706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14</a:t>
            </a:fld>
            <a:endParaRPr lang="en-US" dirty="0"/>
          </a:p>
        </p:txBody>
      </p:sp>
    </p:spTree>
    <p:extLst>
      <p:ext uri="{BB962C8B-B14F-4D97-AF65-F5344CB8AC3E}">
        <p14:creationId xmlns:p14="http://schemas.microsoft.com/office/powerpoint/2010/main" val="4274848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15</a:t>
            </a:fld>
            <a:endParaRPr lang="en-US" dirty="0"/>
          </a:p>
        </p:txBody>
      </p:sp>
    </p:spTree>
    <p:extLst>
      <p:ext uri="{BB962C8B-B14F-4D97-AF65-F5344CB8AC3E}">
        <p14:creationId xmlns:p14="http://schemas.microsoft.com/office/powerpoint/2010/main" val="1610501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16</a:t>
            </a:fld>
            <a:endParaRPr lang="en-US" dirty="0"/>
          </a:p>
        </p:txBody>
      </p:sp>
    </p:spTree>
    <p:extLst>
      <p:ext uri="{BB962C8B-B14F-4D97-AF65-F5344CB8AC3E}">
        <p14:creationId xmlns:p14="http://schemas.microsoft.com/office/powerpoint/2010/main" val="2411253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17</a:t>
            </a:fld>
            <a:endParaRPr lang="en-US" dirty="0"/>
          </a:p>
        </p:txBody>
      </p:sp>
    </p:spTree>
    <p:extLst>
      <p:ext uri="{BB962C8B-B14F-4D97-AF65-F5344CB8AC3E}">
        <p14:creationId xmlns:p14="http://schemas.microsoft.com/office/powerpoint/2010/main" val="2661466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Alternative 3 – </a:t>
            </a:r>
          </a:p>
          <a:p>
            <a:r>
              <a:rPr lang="en-US" dirty="0"/>
              <a:t>Equal Impacts: aesthetics, agricultural resources, biological resources, cultural resources, land use and planning, mineral resources, noise, transportation, tribal cultural resources, wildfire</a:t>
            </a:r>
          </a:p>
          <a:p>
            <a:r>
              <a:rPr lang="en-US" dirty="0"/>
              <a:t>Greater Impacts: GHG, hazards/hazardous materials; hydrology and water quality</a:t>
            </a:r>
          </a:p>
          <a:p>
            <a:r>
              <a:rPr lang="en-US" dirty="0"/>
              <a:t>Less impacts: Air quality, energy, geology and soils, population and housing, public services and recreation, utilities and service systems</a:t>
            </a:r>
          </a:p>
        </p:txBody>
      </p:sp>
      <p:sp>
        <p:nvSpPr>
          <p:cNvPr id="4" name="Slide Number Placeholder 3"/>
          <p:cNvSpPr>
            <a:spLocks noGrp="1"/>
          </p:cNvSpPr>
          <p:nvPr>
            <p:ph type="sldNum" sz="quarter" idx="5"/>
          </p:nvPr>
        </p:nvSpPr>
        <p:spPr/>
        <p:txBody>
          <a:bodyPr/>
          <a:lstStyle/>
          <a:p>
            <a:fld id="{26BB2AC6-CD1C-44CC-93B9-BF5EFF3D2A1C}" type="slidenum">
              <a:rPr lang="en-US" smtClean="0"/>
              <a:t>20</a:t>
            </a:fld>
            <a:endParaRPr lang="en-US" dirty="0"/>
          </a:p>
        </p:txBody>
      </p:sp>
    </p:spTree>
    <p:extLst>
      <p:ext uri="{BB962C8B-B14F-4D97-AF65-F5344CB8AC3E}">
        <p14:creationId xmlns:p14="http://schemas.microsoft.com/office/powerpoint/2010/main" val="2776419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Alternative 2 and 3 – </a:t>
            </a:r>
          </a:p>
          <a:p>
            <a:r>
              <a:rPr lang="en-US" dirty="0"/>
              <a:t>Equal Impacts: aesthetics, agricultural resources, biological resources, cultural resources, land use and planning, mineral resources, noise, transportation, tribal cultural resources, wildfire</a:t>
            </a:r>
          </a:p>
          <a:p>
            <a:r>
              <a:rPr lang="en-US" dirty="0"/>
              <a:t>Greater Impacts: GHG, hazards/hazardous materials; hydrology and water quality</a:t>
            </a:r>
          </a:p>
          <a:p>
            <a:r>
              <a:rPr lang="en-US" dirty="0"/>
              <a:t>Less impacts: Air quality, energy, geology and soils, population and housing, public services and recreation, utilities and service systems</a:t>
            </a:r>
          </a:p>
        </p:txBody>
      </p:sp>
      <p:sp>
        <p:nvSpPr>
          <p:cNvPr id="4" name="Slide Number Placeholder 3"/>
          <p:cNvSpPr>
            <a:spLocks noGrp="1"/>
          </p:cNvSpPr>
          <p:nvPr>
            <p:ph type="sldNum" sz="quarter" idx="5"/>
          </p:nvPr>
        </p:nvSpPr>
        <p:spPr/>
        <p:txBody>
          <a:bodyPr/>
          <a:lstStyle/>
          <a:p>
            <a:fld id="{26BB2AC6-CD1C-44CC-93B9-BF5EFF3D2A1C}" type="slidenum">
              <a:rPr lang="en-US" smtClean="0"/>
              <a:t>21</a:t>
            </a:fld>
            <a:endParaRPr lang="en-US" dirty="0"/>
          </a:p>
        </p:txBody>
      </p:sp>
    </p:spTree>
    <p:extLst>
      <p:ext uri="{BB962C8B-B14F-4D97-AF65-F5344CB8AC3E}">
        <p14:creationId xmlns:p14="http://schemas.microsoft.com/office/powerpoint/2010/main" val="1113946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22</a:t>
            </a:fld>
            <a:endParaRPr lang="en-US" dirty="0"/>
          </a:p>
        </p:txBody>
      </p:sp>
    </p:spTree>
    <p:extLst>
      <p:ext uri="{BB962C8B-B14F-4D97-AF65-F5344CB8AC3E}">
        <p14:creationId xmlns:p14="http://schemas.microsoft.com/office/powerpoint/2010/main" val="787004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6AC81891-E54E-A5CE-8710-CB2CEA0C495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8671A686-11B6-4536-99DF-041503EDE391}"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5363" name="Rectangle 2">
            <a:extLst>
              <a:ext uri="{FF2B5EF4-FFF2-40B4-BE49-F238E27FC236}">
                <a16:creationId xmlns:a16="http://schemas.microsoft.com/office/drawing/2014/main" id="{C98F108B-527E-9C9A-4EAB-9AF938CCDFB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4613E62A-9D2B-E033-961D-0F27CBC517B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23</a:t>
            </a:fld>
            <a:endParaRPr lang="en-US" dirty="0"/>
          </a:p>
        </p:txBody>
      </p:sp>
    </p:spTree>
    <p:extLst>
      <p:ext uri="{BB962C8B-B14F-4D97-AF65-F5344CB8AC3E}">
        <p14:creationId xmlns:p14="http://schemas.microsoft.com/office/powerpoint/2010/main" val="1079743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24</a:t>
            </a:fld>
            <a:endParaRPr lang="en-US" dirty="0"/>
          </a:p>
        </p:txBody>
      </p:sp>
    </p:spTree>
    <p:extLst>
      <p:ext uri="{BB962C8B-B14F-4D97-AF65-F5344CB8AC3E}">
        <p14:creationId xmlns:p14="http://schemas.microsoft.com/office/powerpoint/2010/main" val="3781031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6AC81891-E54E-A5CE-8710-CB2CEA0C495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8671A686-11B6-4536-99DF-041503EDE391}"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5363" name="Rectangle 2">
            <a:extLst>
              <a:ext uri="{FF2B5EF4-FFF2-40B4-BE49-F238E27FC236}">
                <a16:creationId xmlns:a16="http://schemas.microsoft.com/office/drawing/2014/main" id="{C98F108B-527E-9C9A-4EAB-9AF938CCDFB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4613E62A-9D2B-E033-961D-0F27CBC517B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557961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C8BDA241-F95F-4800-6F27-B7CD3C30181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29E7B7AC-00D3-4DD8-8677-7FF43992F6A0}"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2771" name="Rectangle 2">
            <a:extLst>
              <a:ext uri="{FF2B5EF4-FFF2-40B4-BE49-F238E27FC236}">
                <a16:creationId xmlns:a16="http://schemas.microsoft.com/office/drawing/2014/main" id="{4A754845-2D7A-C952-FFD7-073BCE56E1AA}"/>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0005B674-7215-999D-C7A6-3B5D9EC09A0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DDF92F7D-BDC9-1B0A-A749-A08ED9C226C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5B1BA844-1AE4-4AF8-A531-7F3528F3843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4819" name="Rectangle 2">
            <a:extLst>
              <a:ext uri="{FF2B5EF4-FFF2-40B4-BE49-F238E27FC236}">
                <a16:creationId xmlns:a16="http://schemas.microsoft.com/office/drawing/2014/main" id="{5F085669-6780-CB73-E615-AF80294C943E}"/>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F8978DD9-7ADF-6BBF-7EA0-9796DCB9BF8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6F4FB7C7-85C3-B2D1-9B43-D628FC8C77D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27846BF7-5AF7-4107-83D3-8177681F4341}"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6867" name="Rectangle 2">
            <a:extLst>
              <a:ext uri="{FF2B5EF4-FFF2-40B4-BE49-F238E27FC236}">
                <a16:creationId xmlns:a16="http://schemas.microsoft.com/office/drawing/2014/main" id="{C1345BC3-5CC8-B0DE-F575-9AE38F4D7BEF}"/>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67989EC6-A02A-BC37-F1D7-802CF617432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41D34F69-4C46-307C-04CF-26622250365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ED28531B-FC1B-4F86-96EC-8474EE45EAC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8915" name="Rectangle 2">
            <a:extLst>
              <a:ext uri="{FF2B5EF4-FFF2-40B4-BE49-F238E27FC236}">
                <a16:creationId xmlns:a16="http://schemas.microsoft.com/office/drawing/2014/main" id="{3036923D-3AE4-AAA9-3B2D-79E0D61761FF}"/>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8FDB6617-4149-3746-4A98-1A37F43586D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2B914F2B-A442-5C5B-0F9C-2A29B14086A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95558CBB-1966-4199-B4E7-1BC518A2628D}"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0963" name="Rectangle 2">
            <a:extLst>
              <a:ext uri="{FF2B5EF4-FFF2-40B4-BE49-F238E27FC236}">
                <a16:creationId xmlns:a16="http://schemas.microsoft.com/office/drawing/2014/main" id="{AF58FB0A-3A76-1602-9D0D-66AD9C1E3038}"/>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4FFE6C13-4E2C-3C1D-5240-466AE91FC8C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1F2CA9AE-96EB-AA63-7F04-7C2F4947C73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596381DE-0102-473B-86F6-F0777F0D3F7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3011" name="Rectangle 2">
            <a:extLst>
              <a:ext uri="{FF2B5EF4-FFF2-40B4-BE49-F238E27FC236}">
                <a16:creationId xmlns:a16="http://schemas.microsoft.com/office/drawing/2014/main" id="{15AF43D8-1119-8970-5DC5-27285D9C8C9C}"/>
              </a:ext>
            </a:extLst>
          </p:cNvPr>
          <p:cNvSpPr>
            <a:spLocks noGrp="1" noRot="1" noChangeAspect="1" noChangeArrowheads="1" noTextEdit="1"/>
          </p:cNvSpPr>
          <p:nvPr>
            <p:ph type="sldImg"/>
          </p:nvPr>
        </p:nvSpPr>
        <p:spPr>
          <a:ln/>
        </p:spPr>
      </p:sp>
      <p:sp>
        <p:nvSpPr>
          <p:cNvPr id="43012" name="Rectangle 3">
            <a:extLst>
              <a:ext uri="{FF2B5EF4-FFF2-40B4-BE49-F238E27FC236}">
                <a16:creationId xmlns:a16="http://schemas.microsoft.com/office/drawing/2014/main" id="{38338912-F4A8-2ADC-FC97-5ECC2EBBC7A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70737752-DCC8-8677-EB83-6A8E2A762D5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B84C55E9-501F-47D0-B7AA-2CA071C2520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5059" name="Rectangle 2">
            <a:extLst>
              <a:ext uri="{FF2B5EF4-FFF2-40B4-BE49-F238E27FC236}">
                <a16:creationId xmlns:a16="http://schemas.microsoft.com/office/drawing/2014/main" id="{3F7F4171-8072-9909-E2E3-9F86A16DE2C9}"/>
              </a:ext>
            </a:extLst>
          </p:cNvPr>
          <p:cNvSpPr>
            <a:spLocks noGrp="1" noRot="1" noChangeAspect="1" noChangeArrowheads="1" noTextEdit="1"/>
          </p:cNvSpPr>
          <p:nvPr>
            <p:ph type="sldImg"/>
          </p:nvPr>
        </p:nvSpPr>
        <p:spPr>
          <a:ln/>
        </p:spPr>
      </p:sp>
      <p:sp>
        <p:nvSpPr>
          <p:cNvPr id="45060" name="Rectangle 3">
            <a:extLst>
              <a:ext uri="{FF2B5EF4-FFF2-40B4-BE49-F238E27FC236}">
                <a16:creationId xmlns:a16="http://schemas.microsoft.com/office/drawing/2014/main" id="{6FB92B89-82FA-B51B-8361-A0D01B39B42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0DE43DA8-B912-BE1A-AB97-D3ED5B12E2B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51529762-D763-4826-9388-3AF7BA24D48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8435" name="Rectangle 2">
            <a:extLst>
              <a:ext uri="{FF2B5EF4-FFF2-40B4-BE49-F238E27FC236}">
                <a16:creationId xmlns:a16="http://schemas.microsoft.com/office/drawing/2014/main" id="{18855A5C-E0D7-9BBC-D6A5-06F271A7A4F0}"/>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B3554F45-0E3D-F2C3-51E0-9C7DDCB881A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DC260C30-048A-16F1-6A2C-DBD697AFB6D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BB640FF3-7F74-4ED5-9172-A9FDBDAAEF0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7107" name="Rectangle 2">
            <a:extLst>
              <a:ext uri="{FF2B5EF4-FFF2-40B4-BE49-F238E27FC236}">
                <a16:creationId xmlns:a16="http://schemas.microsoft.com/office/drawing/2014/main" id="{9E2446A7-C2B5-3360-DC94-C797F13FA611}"/>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DA50BE9C-784A-55E5-E36F-D13CA850471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996C1EB7-798F-8AAB-DF68-290A76E44EB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D460BF3D-F5D2-48A7-84A7-821A0537F17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9155" name="Rectangle 2">
            <a:extLst>
              <a:ext uri="{FF2B5EF4-FFF2-40B4-BE49-F238E27FC236}">
                <a16:creationId xmlns:a16="http://schemas.microsoft.com/office/drawing/2014/main" id="{BF35C078-8AD8-47DD-2A1A-54EC9FFAFE28}"/>
              </a:ext>
            </a:extLst>
          </p:cNvPr>
          <p:cNvSpPr>
            <a:spLocks noGrp="1" noRot="1" noChangeAspect="1" noChangeArrowheads="1" noTextEdit="1"/>
          </p:cNvSpPr>
          <p:nvPr>
            <p:ph type="sldImg"/>
          </p:nvPr>
        </p:nvSpPr>
        <p:spPr>
          <a:ln/>
        </p:spPr>
      </p:sp>
      <p:sp>
        <p:nvSpPr>
          <p:cNvPr id="49156" name="Rectangle 3">
            <a:extLst>
              <a:ext uri="{FF2B5EF4-FFF2-40B4-BE49-F238E27FC236}">
                <a16:creationId xmlns:a16="http://schemas.microsoft.com/office/drawing/2014/main" id="{C3A7C697-6E62-9DC4-561C-8572A63D922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63BD624-F02D-DA44-4586-89644D0C87F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97AADD8E-7F32-4215-AE84-7007E18E3B4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1203" name="Rectangle 2">
            <a:extLst>
              <a:ext uri="{FF2B5EF4-FFF2-40B4-BE49-F238E27FC236}">
                <a16:creationId xmlns:a16="http://schemas.microsoft.com/office/drawing/2014/main" id="{3A47ED63-6B2B-3FEA-3533-00DFE3FAA2E5}"/>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5F51E3B1-C4CE-8D9C-BCC6-231291231F0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7DC9879B-EF46-DC83-2B71-05C3E2B1A6C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337B9060-B292-4AF5-9983-81C654484F2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7347" name="Rectangle 2">
            <a:extLst>
              <a:ext uri="{FF2B5EF4-FFF2-40B4-BE49-F238E27FC236}">
                <a16:creationId xmlns:a16="http://schemas.microsoft.com/office/drawing/2014/main" id="{8A06F3AA-3FFE-3BBC-95FB-B725AC7FEF43}"/>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4B23D2E2-7FEE-8914-52B2-645E9FE92E2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D657E3F0-CB46-0D77-F95A-0879F850B97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804979E9-61A5-40DA-9BB6-6E3FE6EDD3D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3491" name="Rectangle 2">
            <a:extLst>
              <a:ext uri="{FF2B5EF4-FFF2-40B4-BE49-F238E27FC236}">
                <a16:creationId xmlns:a16="http://schemas.microsoft.com/office/drawing/2014/main" id="{88DCAB13-E436-C495-C5DC-596340A35FF5}"/>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10F3E330-C3C1-96D3-C650-5EFAB394EE8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D27F478E-0417-DBE9-83A6-512C0D8BBB4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5380DE8D-EBF1-438F-ACC4-A054FCDF757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1443" name="Rectangle 2">
            <a:extLst>
              <a:ext uri="{FF2B5EF4-FFF2-40B4-BE49-F238E27FC236}">
                <a16:creationId xmlns:a16="http://schemas.microsoft.com/office/drawing/2014/main" id="{BF4C970A-FDC1-02AD-327A-A8F9101AE6B1}"/>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A5DDE587-E88E-C0A4-952C-19D139E3AC6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20A68EBC-DAFA-82E7-BDA5-E562B56AEB4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9AA5AC7E-3D18-4091-B72E-52C1EBCF4FF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5539" name="Rectangle 2">
            <a:extLst>
              <a:ext uri="{FF2B5EF4-FFF2-40B4-BE49-F238E27FC236}">
                <a16:creationId xmlns:a16="http://schemas.microsoft.com/office/drawing/2014/main" id="{474D1E44-E06B-F474-4B9B-7FE5AD06E4C3}"/>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E8DE6894-322C-4BB4-3612-B334A963F01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50A044C5-BD1C-D435-8537-5C3B7BE96D5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A79D92B-4F48-46DA-AC55-3473DAF75CA4}" type="slidenum">
              <a:rPr lang="en-US" altLang="en-US" smtClean="0"/>
              <a:pPr>
                <a:spcBef>
                  <a:spcPct val="0"/>
                </a:spcBef>
              </a:pPr>
              <a:t>44</a:t>
            </a:fld>
            <a:endParaRPr lang="en-US" altLang="en-US"/>
          </a:p>
        </p:txBody>
      </p:sp>
      <p:sp>
        <p:nvSpPr>
          <p:cNvPr id="67587" name="Rectangle 2">
            <a:extLst>
              <a:ext uri="{FF2B5EF4-FFF2-40B4-BE49-F238E27FC236}">
                <a16:creationId xmlns:a16="http://schemas.microsoft.com/office/drawing/2014/main" id="{AA98B414-5670-B75D-E7E0-C0F61ABD9340}"/>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45883844-D6FC-5F46-9257-D9C9C500D9B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FF305896-8125-9E61-213D-62B2A3B3765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87A052-C921-4C26-BEAD-CA221AEA0411}" type="slidenum">
              <a:rPr lang="en-US" altLang="en-US" smtClean="0"/>
              <a:pPr>
                <a:spcBef>
                  <a:spcPct val="0"/>
                </a:spcBef>
              </a:pPr>
              <a:t>45</a:t>
            </a:fld>
            <a:endParaRPr lang="en-US" altLang="en-US"/>
          </a:p>
        </p:txBody>
      </p:sp>
      <p:sp>
        <p:nvSpPr>
          <p:cNvPr id="69635" name="Rectangle 2">
            <a:extLst>
              <a:ext uri="{FF2B5EF4-FFF2-40B4-BE49-F238E27FC236}">
                <a16:creationId xmlns:a16="http://schemas.microsoft.com/office/drawing/2014/main" id="{BC6EC5ED-D046-0A2E-4D9D-061DB1DD8E51}"/>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F49ACF6A-576F-C050-B268-5C72F5A305F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6847265D-2E8A-867E-F679-5EA32897D36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E2E1C91-6B28-42DE-8A30-3C1DAA9910B9}" type="slidenum">
              <a:rPr lang="en-US" altLang="en-US" smtClean="0"/>
              <a:pPr>
                <a:spcBef>
                  <a:spcPct val="0"/>
                </a:spcBef>
              </a:pPr>
              <a:t>46</a:t>
            </a:fld>
            <a:endParaRPr lang="en-US" altLang="en-US"/>
          </a:p>
        </p:txBody>
      </p:sp>
      <p:sp>
        <p:nvSpPr>
          <p:cNvPr id="71683" name="Rectangle 2">
            <a:extLst>
              <a:ext uri="{FF2B5EF4-FFF2-40B4-BE49-F238E27FC236}">
                <a16:creationId xmlns:a16="http://schemas.microsoft.com/office/drawing/2014/main" id="{B9DD6D12-1F10-203A-3508-5E393FE4C8F0}"/>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8434B06C-2284-C555-C4AA-B46396BDB50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A0123C65-2EB5-9684-8711-05A9F5F7FD6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16F87073-0ADB-411C-B3DD-A356959D030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483" name="Rectangle 2">
            <a:extLst>
              <a:ext uri="{FF2B5EF4-FFF2-40B4-BE49-F238E27FC236}">
                <a16:creationId xmlns:a16="http://schemas.microsoft.com/office/drawing/2014/main" id="{C6791B65-039E-477D-699A-5F05A0CC318E}"/>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77CF9DF0-67E5-3DDC-805A-6E97615E9C2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9F0190A0-E51F-124A-FBCE-4BD42CDC561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B3019DD-7F78-408F-A894-6BFAEB82EF82}" type="slidenum">
              <a:rPr lang="en-US" altLang="en-US" smtClean="0"/>
              <a:pPr>
                <a:spcBef>
                  <a:spcPct val="0"/>
                </a:spcBef>
              </a:pPr>
              <a:t>47</a:t>
            </a:fld>
            <a:endParaRPr lang="en-US" altLang="en-US"/>
          </a:p>
        </p:txBody>
      </p:sp>
      <p:sp>
        <p:nvSpPr>
          <p:cNvPr id="73731" name="Rectangle 2">
            <a:extLst>
              <a:ext uri="{FF2B5EF4-FFF2-40B4-BE49-F238E27FC236}">
                <a16:creationId xmlns:a16="http://schemas.microsoft.com/office/drawing/2014/main" id="{0565DE01-E3D8-168C-71E5-0C89DE775334}"/>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C4B51155-2465-9FEE-52A3-E182BDDFA63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Commissioner Sherman Shall Recuse himself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308F7FD6-5225-D32B-3DD1-309DBB7484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8AD644C-FB9B-4C26-902C-2F838548BD4D}" type="slidenum">
              <a:rPr lang="en-US" altLang="en-US" smtClean="0"/>
              <a:pPr>
                <a:spcBef>
                  <a:spcPct val="0"/>
                </a:spcBef>
              </a:pPr>
              <a:t>48</a:t>
            </a:fld>
            <a:endParaRPr lang="en-US" altLang="en-US"/>
          </a:p>
        </p:txBody>
      </p:sp>
      <p:sp>
        <p:nvSpPr>
          <p:cNvPr id="75779" name="Rectangle 2">
            <a:extLst>
              <a:ext uri="{FF2B5EF4-FFF2-40B4-BE49-F238E27FC236}">
                <a16:creationId xmlns:a16="http://schemas.microsoft.com/office/drawing/2014/main" id="{E0C2E80C-2BE8-61E2-F79D-A59ED4A6CF64}"/>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556CA780-04FA-2BFC-8E29-7425470F2CA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Commissioner Sherman Shall Recuse himself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8C84F33C-6C85-9EAC-ED8C-3AD6DE4FEE5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02312A5E-631D-4D74-8F8C-50C82DF745D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2531" name="Rectangle 2">
            <a:extLst>
              <a:ext uri="{FF2B5EF4-FFF2-40B4-BE49-F238E27FC236}">
                <a16:creationId xmlns:a16="http://schemas.microsoft.com/office/drawing/2014/main" id="{F721869C-B99E-1EBF-645D-2CF329395056}"/>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15772307-2C02-A7B1-ADD3-4C7B0C78538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97274281-541D-6A63-BA15-C710F003F46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A88483C2-E168-4F14-8A97-4FE4B396C0F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4579" name="Rectangle 2">
            <a:extLst>
              <a:ext uri="{FF2B5EF4-FFF2-40B4-BE49-F238E27FC236}">
                <a16:creationId xmlns:a16="http://schemas.microsoft.com/office/drawing/2014/main" id="{6ABE6E7A-4F31-495A-9DA4-E6C10F1A30B7}"/>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A58718FD-548F-B43F-41AC-3AB8DAAB4AF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DE806D67-6F33-C9AB-9154-4293F9C1287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B230191F-E94A-4DB7-B78F-5F8B72FA1AF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6627" name="Rectangle 2">
            <a:extLst>
              <a:ext uri="{FF2B5EF4-FFF2-40B4-BE49-F238E27FC236}">
                <a16:creationId xmlns:a16="http://schemas.microsoft.com/office/drawing/2014/main" id="{845C4333-089F-278B-6076-BD5576E481E4}"/>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C2E262D5-46C8-1FD2-8490-0C4F801C921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E0AB5DD4-339E-DFB6-2072-E10A0D175A8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4880040F-522B-4CE1-93D6-EF0E42DA296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8675" name="Rectangle 2">
            <a:extLst>
              <a:ext uri="{FF2B5EF4-FFF2-40B4-BE49-F238E27FC236}">
                <a16:creationId xmlns:a16="http://schemas.microsoft.com/office/drawing/2014/main" id="{F29E91B3-5C26-AD1D-7F9F-F182CB87BDC3}"/>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E2BD8099-676E-D878-0D62-4161ABF10BD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F24B11CC-3E78-806C-8AA7-B86E1FA1731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0D977B4B-E3CB-4106-AD0D-EC27C1163E0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1863"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0723" name="Rectangle 2">
            <a:extLst>
              <a:ext uri="{FF2B5EF4-FFF2-40B4-BE49-F238E27FC236}">
                <a16:creationId xmlns:a16="http://schemas.microsoft.com/office/drawing/2014/main" id="{026E12FA-AF45-5774-1CF2-90863DDB3140}"/>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B300135F-816A-1015-BAA2-7FF028C6C83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13FC2CEB-9C57-45D2-B195-3937B1BF2904}" type="datetime1">
              <a:rPr lang="en-US" smtClean="0"/>
              <a:t>7/23/2024</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19219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887DEE-624F-448C-AC64-5283585317DF}" type="datetime1">
              <a:rPr lang="en-US" smtClean="0"/>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2514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2692CEB5-81B8-40FB-A65B-1B49B1D32011}" type="datetime1">
              <a:rPr lang="en-US" smtClean="0"/>
              <a:t>7/23/2024</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35731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a:lstStyle>
            <a:lvl1pPr>
              <a:defRPr cap="all" baseline="0"/>
            </a:lvl1pPr>
          </a:lstStyle>
          <a:p>
            <a:r>
              <a:rPr lang="en-US" dirty="0"/>
              <a:t>CLICK TO EDIT MASTER TITLE STYLE</a:t>
            </a:r>
          </a:p>
        </p:txBody>
      </p:sp>
      <p:sp>
        <p:nvSpPr>
          <p:cNvPr id="3" name="Content Placeholder 2"/>
          <p:cNvSpPr>
            <a:spLocks noGrp="1"/>
          </p:cNvSpPr>
          <p:nvPr>
            <p:ph idx="1"/>
          </p:nvPr>
        </p:nvSpPr>
        <p:spPr>
          <a:xfrm>
            <a:off x="609600" y="1219201"/>
            <a:ext cx="10972800" cy="5253673"/>
          </a:xfrm>
        </p:spPr>
        <p:txBody>
          <a:bodyPr/>
          <a:lstStyle>
            <a:lvl1pPr marL="383108" indent="-383108">
              <a:defRPr sz="2133">
                <a:solidFill>
                  <a:schemeClr val="tx1">
                    <a:lumMod val="75000"/>
                    <a:lumOff val="25000"/>
                  </a:schemeClr>
                </a:solidFill>
              </a:defRPr>
            </a:lvl1pPr>
            <a:lvl2pPr marL="918610" indent="-306910">
              <a:tabLst/>
              <a:defRPr sz="1867">
                <a:solidFill>
                  <a:schemeClr val="tx1">
                    <a:lumMod val="75000"/>
                    <a:lumOff val="25000"/>
                  </a:schemeClr>
                </a:solidFill>
              </a:defRPr>
            </a:lvl2pPr>
            <a:lvl3pPr>
              <a:defRPr sz="1600">
                <a:solidFill>
                  <a:schemeClr val="tx1">
                    <a:lumMod val="75000"/>
                    <a:lumOff val="25000"/>
                  </a:schemeClr>
                </a:solidFill>
              </a:defRPr>
            </a:lvl3pPr>
            <a:lvl4pPr>
              <a:defRPr sz="1467">
                <a:solidFill>
                  <a:schemeClr val="tx1">
                    <a:lumMod val="75000"/>
                    <a:lumOff val="25000"/>
                  </a:schemeClr>
                </a:solidFill>
              </a:defRPr>
            </a:lvl4pPr>
            <a:lvl5pPr>
              <a:defRPr sz="1467">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713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AEF07DC-A5D1-4F2B-83DB-98ADA08F6134}"/>
              </a:ext>
            </a:extLst>
          </p:cNvPr>
          <p:cNvSpPr>
            <a:spLocks noGrp="1"/>
          </p:cNvSpPr>
          <p:nvPr>
            <p:ph type="pic" sz="quarter" idx="10"/>
          </p:nvPr>
        </p:nvSpPr>
        <p:spPr>
          <a:xfrm>
            <a:off x="5081587" y="497151"/>
            <a:ext cx="6605588" cy="5868138"/>
          </a:xfrm>
          <a:custGeom>
            <a:avLst/>
            <a:gdLst>
              <a:gd name="connsiteX0" fmla="*/ 0 w 7624762"/>
              <a:gd name="connsiteY0" fmla="*/ 0 h 5868138"/>
              <a:gd name="connsiteX1" fmla="*/ 7624762 w 7624762"/>
              <a:gd name="connsiteY1" fmla="*/ 0 h 5868138"/>
              <a:gd name="connsiteX2" fmla="*/ 7624762 w 7624762"/>
              <a:gd name="connsiteY2" fmla="*/ 5868138 h 5868138"/>
              <a:gd name="connsiteX3" fmla="*/ 0 w 7624762"/>
              <a:gd name="connsiteY3" fmla="*/ 5868138 h 5868138"/>
            </a:gdLst>
            <a:ahLst/>
            <a:cxnLst>
              <a:cxn ang="0">
                <a:pos x="connsiteX0" y="connsiteY0"/>
              </a:cxn>
              <a:cxn ang="0">
                <a:pos x="connsiteX1" y="connsiteY1"/>
              </a:cxn>
              <a:cxn ang="0">
                <a:pos x="connsiteX2" y="connsiteY2"/>
              </a:cxn>
              <a:cxn ang="0">
                <a:pos x="connsiteX3" y="connsiteY3"/>
              </a:cxn>
            </a:cxnLst>
            <a:rect l="l" t="t" r="r" b="b"/>
            <a:pathLst>
              <a:path w="7624762" h="5868138">
                <a:moveTo>
                  <a:pt x="0" y="0"/>
                </a:moveTo>
                <a:lnTo>
                  <a:pt x="7624762" y="0"/>
                </a:lnTo>
                <a:lnTo>
                  <a:pt x="7624762" y="5868138"/>
                </a:lnTo>
                <a:lnTo>
                  <a:pt x="0" y="5868138"/>
                </a:lnTo>
                <a:close/>
              </a:path>
            </a:pathLst>
          </a:custGeom>
          <a:gradFill flip="none" rotWithShape="1">
            <a:gsLst>
              <a:gs pos="0">
                <a:schemeClr val="bg2">
                  <a:lumMod val="90000"/>
                </a:schemeClr>
              </a:gs>
              <a:gs pos="90000">
                <a:schemeClr val="bg2">
                  <a:lumMod val="75000"/>
                </a:schemeClr>
              </a:gs>
            </a:gsLst>
            <a:lin ang="2700000" scaled="1"/>
            <a:tileRect/>
          </a:gradFill>
        </p:spPr>
        <p:txBody>
          <a:bodyPr wrap="square">
            <a:noAutofit/>
          </a:bodyPr>
          <a:lstStyle/>
          <a:p>
            <a:endParaRPr lang="en-US" dirty="0"/>
          </a:p>
        </p:txBody>
      </p:sp>
    </p:spTree>
    <p:extLst>
      <p:ext uri="{BB962C8B-B14F-4D97-AF65-F5344CB8AC3E}">
        <p14:creationId xmlns:p14="http://schemas.microsoft.com/office/powerpoint/2010/main" val="172188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03">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AEF07DC-A5D1-4F2B-83DB-98ADA08F6134}"/>
              </a:ext>
            </a:extLst>
          </p:cNvPr>
          <p:cNvSpPr>
            <a:spLocks noGrp="1"/>
          </p:cNvSpPr>
          <p:nvPr>
            <p:ph type="pic" sz="quarter" idx="10"/>
          </p:nvPr>
        </p:nvSpPr>
        <p:spPr>
          <a:xfrm>
            <a:off x="4062413" y="497151"/>
            <a:ext cx="7624762" cy="5868138"/>
          </a:xfrm>
          <a:custGeom>
            <a:avLst/>
            <a:gdLst>
              <a:gd name="connsiteX0" fmla="*/ 0 w 7624762"/>
              <a:gd name="connsiteY0" fmla="*/ 0 h 5868138"/>
              <a:gd name="connsiteX1" fmla="*/ 7624762 w 7624762"/>
              <a:gd name="connsiteY1" fmla="*/ 0 h 5868138"/>
              <a:gd name="connsiteX2" fmla="*/ 7624762 w 7624762"/>
              <a:gd name="connsiteY2" fmla="*/ 5868138 h 5868138"/>
              <a:gd name="connsiteX3" fmla="*/ 0 w 7624762"/>
              <a:gd name="connsiteY3" fmla="*/ 5868138 h 5868138"/>
            </a:gdLst>
            <a:ahLst/>
            <a:cxnLst>
              <a:cxn ang="0">
                <a:pos x="connsiteX0" y="connsiteY0"/>
              </a:cxn>
              <a:cxn ang="0">
                <a:pos x="connsiteX1" y="connsiteY1"/>
              </a:cxn>
              <a:cxn ang="0">
                <a:pos x="connsiteX2" y="connsiteY2"/>
              </a:cxn>
              <a:cxn ang="0">
                <a:pos x="connsiteX3" y="connsiteY3"/>
              </a:cxn>
            </a:cxnLst>
            <a:rect l="l" t="t" r="r" b="b"/>
            <a:pathLst>
              <a:path w="7624762" h="5868138">
                <a:moveTo>
                  <a:pt x="0" y="0"/>
                </a:moveTo>
                <a:lnTo>
                  <a:pt x="7624762" y="0"/>
                </a:lnTo>
                <a:lnTo>
                  <a:pt x="7624762" y="5868138"/>
                </a:lnTo>
                <a:lnTo>
                  <a:pt x="0" y="5868138"/>
                </a:lnTo>
                <a:close/>
              </a:path>
            </a:pathLst>
          </a:custGeom>
          <a:gradFill flip="none" rotWithShape="1">
            <a:gsLst>
              <a:gs pos="0">
                <a:schemeClr val="bg2">
                  <a:lumMod val="90000"/>
                </a:schemeClr>
              </a:gs>
              <a:gs pos="90000">
                <a:schemeClr val="bg2">
                  <a:lumMod val="75000"/>
                </a:schemeClr>
              </a:gs>
            </a:gsLst>
            <a:lin ang="2700000" scaled="1"/>
            <a:tileRect/>
          </a:gradFill>
        </p:spPr>
        <p:txBody>
          <a:bodyPr wrap="square">
            <a:noAutofit/>
          </a:bodyPr>
          <a:lstStyle/>
          <a:p>
            <a:endParaRPr lang="en-US" dirty="0"/>
          </a:p>
        </p:txBody>
      </p:sp>
    </p:spTree>
    <p:extLst>
      <p:ext uri="{BB962C8B-B14F-4D97-AF65-F5344CB8AC3E}">
        <p14:creationId xmlns:p14="http://schemas.microsoft.com/office/powerpoint/2010/main" val="36868300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EE48D6-5CF9-0431-025A-D70E2C17ED60}"/>
              </a:ext>
            </a:extLst>
          </p:cNvPr>
          <p:cNvSpPr/>
          <p:nvPr/>
        </p:nvSpPr>
        <p:spPr bwMode="white">
          <a:xfrm>
            <a:off x="0" y="5970588"/>
            <a:ext cx="12192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3" name="Rectangle 2">
            <a:extLst>
              <a:ext uri="{FF2B5EF4-FFF2-40B4-BE49-F238E27FC236}">
                <a16:creationId xmlns:a16="http://schemas.microsoft.com/office/drawing/2014/main" id="{09F1CF6B-ED4B-76CD-A83E-BA083A36C193}"/>
              </a:ext>
            </a:extLst>
          </p:cNvPr>
          <p:cNvSpPr/>
          <p:nvPr/>
        </p:nvSpPr>
        <p:spPr>
          <a:xfrm>
            <a:off x="-12700" y="6053139"/>
            <a:ext cx="2999317"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4" name="Rectangle 3">
            <a:extLst>
              <a:ext uri="{FF2B5EF4-FFF2-40B4-BE49-F238E27FC236}">
                <a16:creationId xmlns:a16="http://schemas.microsoft.com/office/drawing/2014/main" id="{2CEF218B-3CA7-7C76-ABF0-4BD5A9E74616}"/>
              </a:ext>
            </a:extLst>
          </p:cNvPr>
          <p:cNvSpPr/>
          <p:nvPr/>
        </p:nvSpPr>
        <p:spPr>
          <a:xfrm>
            <a:off x="3145368" y="6043614"/>
            <a:ext cx="9046633"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5" name="Picture 2">
            <a:extLst>
              <a:ext uri="{FF2B5EF4-FFF2-40B4-BE49-F238E27FC236}">
                <a16:creationId xmlns:a16="http://schemas.microsoft.com/office/drawing/2014/main" id="{3B8E830A-3FEE-92B3-B3EA-7DBF92EAF3B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7718" y="5681664"/>
            <a:ext cx="1272116"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7">
            <a:extLst>
              <a:ext uri="{FF2B5EF4-FFF2-40B4-BE49-F238E27FC236}">
                <a16:creationId xmlns:a16="http://schemas.microsoft.com/office/drawing/2014/main" id="{8D1F8D84-8FAF-E7B8-46DB-DD7A3695BBB9}"/>
              </a:ext>
            </a:extLst>
          </p:cNvPr>
          <p:cNvGrpSpPr>
            <a:grpSpLocks/>
          </p:cNvGrpSpPr>
          <p:nvPr userDrawn="1"/>
        </p:nvGrpSpPr>
        <p:grpSpPr bwMode="auto">
          <a:xfrm>
            <a:off x="0" y="5681664"/>
            <a:ext cx="12192000" cy="947737"/>
            <a:chOff x="0" y="5681662"/>
            <a:chExt cx="9144000" cy="947738"/>
          </a:xfrm>
        </p:grpSpPr>
        <p:sp>
          <p:nvSpPr>
            <p:cNvPr id="7" name="Rectangle 6">
              <a:extLst>
                <a:ext uri="{FF2B5EF4-FFF2-40B4-BE49-F238E27FC236}">
                  <a16:creationId xmlns:a16="http://schemas.microsoft.com/office/drawing/2014/main" id="{6FD7E3A7-2E87-D5FC-B696-4F971D6DB8E5}"/>
                </a:ext>
              </a:extLst>
            </p:cNvPr>
            <p:cNvSpPr/>
            <p:nvPr userDrawn="1"/>
          </p:nvSpPr>
          <p:spPr>
            <a:xfrm>
              <a:off x="0" y="6102349"/>
              <a:ext cx="9144000" cy="227013"/>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10" name="Picture 2">
              <a:extLst>
                <a:ext uri="{FF2B5EF4-FFF2-40B4-BE49-F238E27FC236}">
                  <a16:creationId xmlns:a16="http://schemas.microsoft.com/office/drawing/2014/main" id="{B6EBF259-E017-A2DF-9C74-DAF4CEE9EEE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7494" y="5681662"/>
              <a:ext cx="954088"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11" name="Date Placeholder 27">
            <a:extLst>
              <a:ext uri="{FF2B5EF4-FFF2-40B4-BE49-F238E27FC236}">
                <a16:creationId xmlns:a16="http://schemas.microsoft.com/office/drawing/2014/main" id="{D709BDC6-25E2-4097-D78C-942A3ADE157F}"/>
              </a:ext>
            </a:extLst>
          </p:cNvPr>
          <p:cNvSpPr>
            <a:spLocks noGrp="1"/>
          </p:cNvSpPr>
          <p:nvPr>
            <p:ph type="dt" sz="half" idx="10"/>
          </p:nvPr>
        </p:nvSpPr>
        <p:spPr>
          <a:xfrm>
            <a:off x="101600" y="6069013"/>
            <a:ext cx="2743200" cy="685800"/>
          </a:xfrm>
        </p:spPr>
        <p:txBody>
          <a:bodyPr>
            <a:noAutofit/>
          </a:bodyPr>
          <a:lstStyle>
            <a:lvl1pPr algn="ctr">
              <a:defRPr sz="2000">
                <a:solidFill>
                  <a:srgbClr val="FFFFFF"/>
                </a:solidFill>
              </a:defRPr>
            </a:lvl1pPr>
          </a:lstStyle>
          <a:p>
            <a:pPr>
              <a:defRPr/>
            </a:pPr>
            <a:endParaRPr lang="en-US"/>
          </a:p>
        </p:txBody>
      </p:sp>
      <p:sp>
        <p:nvSpPr>
          <p:cNvPr id="12" name="Footer Placeholder 16">
            <a:extLst>
              <a:ext uri="{FF2B5EF4-FFF2-40B4-BE49-F238E27FC236}">
                <a16:creationId xmlns:a16="http://schemas.microsoft.com/office/drawing/2014/main" id="{ECD98575-CCC8-13A1-1317-A7581DFFE7DF}"/>
              </a:ext>
            </a:extLst>
          </p:cNvPr>
          <p:cNvSpPr>
            <a:spLocks noGrp="1"/>
          </p:cNvSpPr>
          <p:nvPr>
            <p:ph type="ftr" sz="quarter" idx="11"/>
          </p:nvPr>
        </p:nvSpPr>
        <p:spPr>
          <a:xfrm>
            <a:off x="2781300" y="236539"/>
            <a:ext cx="7823200" cy="365125"/>
          </a:xfrm>
        </p:spPr>
        <p:txBody>
          <a:bodyPr/>
          <a:lstStyle>
            <a:lvl1pPr algn="r">
              <a:defRPr>
                <a:solidFill>
                  <a:schemeClr val="tx2"/>
                </a:solidFill>
              </a:defRPr>
            </a:lvl1pPr>
          </a:lstStyle>
          <a:p>
            <a:pPr>
              <a:defRPr/>
            </a:pPr>
            <a:endParaRPr lang="en-US"/>
          </a:p>
        </p:txBody>
      </p:sp>
      <p:sp>
        <p:nvSpPr>
          <p:cNvPr id="13" name="Slide Number Placeholder 28">
            <a:extLst>
              <a:ext uri="{FF2B5EF4-FFF2-40B4-BE49-F238E27FC236}">
                <a16:creationId xmlns:a16="http://schemas.microsoft.com/office/drawing/2014/main" id="{92A12B2B-1644-3E36-6144-AADF01D1E56A}"/>
              </a:ext>
            </a:extLst>
          </p:cNvPr>
          <p:cNvSpPr>
            <a:spLocks noGrp="1"/>
          </p:cNvSpPr>
          <p:nvPr>
            <p:ph type="sldNum" sz="quarter" idx="12"/>
          </p:nvPr>
        </p:nvSpPr>
        <p:spPr>
          <a:xfrm>
            <a:off x="10668000" y="228600"/>
            <a:ext cx="1117600" cy="381000"/>
          </a:xfrm>
        </p:spPr>
        <p:txBody>
          <a:bodyPr/>
          <a:lstStyle>
            <a:lvl1pPr>
              <a:defRPr>
                <a:solidFill>
                  <a:schemeClr val="tx2"/>
                </a:solidFill>
              </a:defRPr>
            </a:lvl1pPr>
          </a:lstStyle>
          <a:p>
            <a:pPr>
              <a:defRPr/>
            </a:pPr>
            <a:fld id="{7BEFB8D3-AA1E-4D7A-A9D1-4B8E95FC8CCE}" type="slidenum">
              <a:rPr lang="en-US" altLang="en-US"/>
              <a:pPr>
                <a:defRPr/>
              </a:pPr>
              <a:t>‹#›</a:t>
            </a:fld>
            <a:endParaRPr lang="en-US" altLang="en-US"/>
          </a:p>
        </p:txBody>
      </p:sp>
    </p:spTree>
    <p:extLst>
      <p:ext uri="{BB962C8B-B14F-4D97-AF65-F5344CB8AC3E}">
        <p14:creationId xmlns:p14="http://schemas.microsoft.com/office/powerpoint/2010/main" val="405751972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lang="en-US"/>
              <a:t>Click to edit Master title style</a:t>
            </a:r>
          </a:p>
        </p:txBody>
      </p:sp>
      <p:sp>
        <p:nvSpPr>
          <p:cNvPr id="8" name="Content Placeholder 7"/>
          <p:cNvSpPr>
            <a:spLocks noGrp="1"/>
          </p:cNvSpPr>
          <p:nvPr>
            <p:ph sz="quarter" idx="1"/>
          </p:nvPr>
        </p:nvSpPr>
        <p:spPr>
          <a:xfrm>
            <a:off x="816864" y="1600200"/>
            <a:ext cx="108712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13">
            <a:extLst>
              <a:ext uri="{FF2B5EF4-FFF2-40B4-BE49-F238E27FC236}">
                <a16:creationId xmlns:a16="http://schemas.microsoft.com/office/drawing/2014/main" id="{D5FEC4FA-974B-0F53-CD86-45F85F14953B}"/>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5FE915C2-1ED6-22BC-304F-D4F06EC265D7}"/>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22">
            <a:extLst>
              <a:ext uri="{FF2B5EF4-FFF2-40B4-BE49-F238E27FC236}">
                <a16:creationId xmlns:a16="http://schemas.microsoft.com/office/drawing/2014/main" id="{A3FBC4C5-C965-FCBA-C858-2543D40C918C}"/>
              </a:ext>
            </a:extLst>
          </p:cNvPr>
          <p:cNvSpPr>
            <a:spLocks noGrp="1"/>
          </p:cNvSpPr>
          <p:nvPr>
            <p:ph type="sldNum" sz="quarter" idx="12"/>
          </p:nvPr>
        </p:nvSpPr>
        <p:spPr/>
        <p:txBody>
          <a:bodyPr/>
          <a:lstStyle>
            <a:lvl1pPr>
              <a:defRPr/>
            </a:lvl1pPr>
          </a:lstStyle>
          <a:p>
            <a:pPr>
              <a:defRPr/>
            </a:pPr>
            <a:fld id="{3762C7B9-9E08-4D4E-8473-D716843E9D00}" type="slidenum">
              <a:rPr lang="en-US" altLang="en-US"/>
              <a:pPr>
                <a:defRPr/>
              </a:pPr>
              <a:t>‹#›</a:t>
            </a:fld>
            <a:endParaRPr lang="en-US" altLang="en-US"/>
          </a:p>
        </p:txBody>
      </p:sp>
    </p:spTree>
    <p:extLst>
      <p:ext uri="{BB962C8B-B14F-4D97-AF65-F5344CB8AC3E}">
        <p14:creationId xmlns:p14="http://schemas.microsoft.com/office/powerpoint/2010/main" val="3618100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0989A6-B99E-EFD6-C1E6-66AB1403A97B}"/>
              </a:ext>
            </a:extLst>
          </p:cNvPr>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5" name="Rectangle 4">
            <a:extLst>
              <a:ext uri="{FF2B5EF4-FFF2-40B4-BE49-F238E27FC236}">
                <a16:creationId xmlns:a16="http://schemas.microsoft.com/office/drawing/2014/main" id="{140A3C1A-5E33-BEC1-657A-036832BAE5F3}"/>
              </a:ext>
            </a:extLst>
          </p:cNvPr>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6" name="Rectangle 5">
            <a:extLst>
              <a:ext uri="{FF2B5EF4-FFF2-40B4-BE49-F238E27FC236}">
                <a16:creationId xmlns:a16="http://schemas.microsoft.com/office/drawing/2014/main" id="{48FA627B-FF66-1F64-0287-4F9EF92FCBD4}"/>
              </a:ext>
            </a:extLst>
          </p:cNvPr>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7" name="Picture 2">
            <a:extLst>
              <a:ext uri="{FF2B5EF4-FFF2-40B4-BE49-F238E27FC236}">
                <a16:creationId xmlns:a16="http://schemas.microsoft.com/office/drawing/2014/main" id="{4CA5AD82-16B3-59D4-1866-E7FF5A1AAA8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7718" y="5694364"/>
            <a:ext cx="1272116"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7">
            <a:extLst>
              <a:ext uri="{FF2B5EF4-FFF2-40B4-BE49-F238E27FC236}">
                <a16:creationId xmlns:a16="http://schemas.microsoft.com/office/drawing/2014/main" id="{637EB202-8045-56C8-6DD5-E2730170C2E9}"/>
              </a:ext>
            </a:extLst>
          </p:cNvPr>
          <p:cNvGrpSpPr>
            <a:grpSpLocks/>
          </p:cNvGrpSpPr>
          <p:nvPr userDrawn="1"/>
        </p:nvGrpSpPr>
        <p:grpSpPr bwMode="auto">
          <a:xfrm>
            <a:off x="0" y="5681664"/>
            <a:ext cx="12192000" cy="947737"/>
            <a:chOff x="0" y="5681662"/>
            <a:chExt cx="9144000" cy="947738"/>
          </a:xfrm>
        </p:grpSpPr>
        <p:sp>
          <p:nvSpPr>
            <p:cNvPr id="9" name="Rectangle 8">
              <a:extLst>
                <a:ext uri="{FF2B5EF4-FFF2-40B4-BE49-F238E27FC236}">
                  <a16:creationId xmlns:a16="http://schemas.microsoft.com/office/drawing/2014/main" id="{A7EB6B8C-70B9-4562-0184-BA6318A33C20}"/>
                </a:ext>
              </a:extLst>
            </p:cNvPr>
            <p:cNvSpPr/>
            <p:nvPr userDrawn="1"/>
          </p:nvSpPr>
          <p:spPr>
            <a:xfrm>
              <a:off x="0" y="6102349"/>
              <a:ext cx="9144000" cy="227013"/>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10" name="Picture 2">
              <a:extLst>
                <a:ext uri="{FF2B5EF4-FFF2-40B4-BE49-F238E27FC236}">
                  <a16:creationId xmlns:a16="http://schemas.microsoft.com/office/drawing/2014/main" id="{D0E50F6F-00FF-C773-2137-65BED04BF79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7494" y="5681662"/>
              <a:ext cx="954088"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Placeholder 2"/>
          <p:cNvSpPr>
            <a:spLocks noGrp="1"/>
          </p:cNvSpPr>
          <p:nvPr>
            <p:ph type="body" idx="1"/>
          </p:nvPr>
        </p:nvSpPr>
        <p:spPr>
          <a:xfrm>
            <a:off x="1828801" y="2743200"/>
            <a:ext cx="9497484"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828800" y="1600200"/>
            <a:ext cx="10160000" cy="990600"/>
          </a:xfrm>
        </p:spPr>
        <p:txBody>
          <a:bodyPr/>
          <a:lstStyle>
            <a:lvl1pPr algn="l">
              <a:buNone/>
              <a:defRPr sz="4400" b="0" cap="none">
                <a:solidFill>
                  <a:srgbClr val="FFFFFF"/>
                </a:solidFill>
              </a:defRPr>
            </a:lvl1pPr>
          </a:lstStyle>
          <a:p>
            <a:r>
              <a:rPr lang="en-US"/>
              <a:t>Click to edit Master title style</a:t>
            </a:r>
          </a:p>
        </p:txBody>
      </p:sp>
      <p:sp>
        <p:nvSpPr>
          <p:cNvPr id="11" name="Date Placeholder 11">
            <a:extLst>
              <a:ext uri="{FF2B5EF4-FFF2-40B4-BE49-F238E27FC236}">
                <a16:creationId xmlns:a16="http://schemas.microsoft.com/office/drawing/2014/main" id="{CD421593-8F7B-9601-E709-481DE17FF5AC}"/>
              </a:ext>
            </a:extLst>
          </p:cNvPr>
          <p:cNvSpPr>
            <a:spLocks noGrp="1"/>
          </p:cNvSpPr>
          <p:nvPr>
            <p:ph type="dt" sz="half" idx="10"/>
          </p:nvPr>
        </p:nvSpPr>
        <p:spPr/>
        <p:txBody>
          <a:bodyPr/>
          <a:lstStyle>
            <a:lvl1pPr>
              <a:defRPr/>
            </a:lvl1pPr>
          </a:lstStyle>
          <a:p>
            <a:pPr>
              <a:defRPr/>
            </a:pPr>
            <a:endParaRPr lang="en-US"/>
          </a:p>
        </p:txBody>
      </p:sp>
      <p:sp>
        <p:nvSpPr>
          <p:cNvPr id="12" name="Slide Number Placeholder 12">
            <a:extLst>
              <a:ext uri="{FF2B5EF4-FFF2-40B4-BE49-F238E27FC236}">
                <a16:creationId xmlns:a16="http://schemas.microsoft.com/office/drawing/2014/main" id="{585D32D8-6DC3-71B5-FADF-5659DC60FBB8}"/>
              </a:ext>
            </a:extLst>
          </p:cNvPr>
          <p:cNvSpPr>
            <a:spLocks noGrp="1"/>
          </p:cNvSpPr>
          <p:nvPr>
            <p:ph type="sldNum" sz="quarter" idx="11"/>
          </p:nvPr>
        </p:nvSpPr>
        <p:spPr>
          <a:xfrm>
            <a:off x="0" y="1752601"/>
            <a:ext cx="1727200" cy="701675"/>
          </a:xfrm>
        </p:spPr>
        <p:txBody>
          <a:bodyPr>
            <a:noAutofit/>
          </a:bodyPr>
          <a:lstStyle>
            <a:lvl1pPr>
              <a:defRPr sz="2400"/>
            </a:lvl1pPr>
          </a:lstStyle>
          <a:p>
            <a:pPr>
              <a:defRPr/>
            </a:pPr>
            <a:fld id="{DC794BE3-0006-4C31-A6CD-DBB3A99AEC93}" type="slidenum">
              <a:rPr lang="en-US" altLang="en-US"/>
              <a:pPr>
                <a:defRPr/>
              </a:pPr>
              <a:t>‹#›</a:t>
            </a:fld>
            <a:endParaRPr lang="en-US" altLang="en-US"/>
          </a:p>
        </p:txBody>
      </p:sp>
      <p:sp>
        <p:nvSpPr>
          <p:cNvPr id="13" name="Footer Placeholder 13">
            <a:extLst>
              <a:ext uri="{FF2B5EF4-FFF2-40B4-BE49-F238E27FC236}">
                <a16:creationId xmlns:a16="http://schemas.microsoft.com/office/drawing/2014/main" id="{5ABC0F54-CA72-108F-D2EC-30EC01F2754E}"/>
              </a:ext>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14914613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812800" y="1589567"/>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6459868" y="1589567"/>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7">
            <a:extLst>
              <a:ext uri="{FF2B5EF4-FFF2-40B4-BE49-F238E27FC236}">
                <a16:creationId xmlns:a16="http://schemas.microsoft.com/office/drawing/2014/main" id="{0C9FF486-37CA-FD21-B8C0-7E8B9A14DDD3}"/>
              </a:ext>
            </a:extLst>
          </p:cNvPr>
          <p:cNvSpPr>
            <a:spLocks noGrp="1"/>
          </p:cNvSpPr>
          <p:nvPr>
            <p:ph type="dt" sz="half" idx="10"/>
          </p:nvPr>
        </p:nvSpPr>
        <p:spPr/>
        <p:txBody>
          <a:bodyPr rtlCol="0"/>
          <a:lstStyle>
            <a:lvl1pPr>
              <a:defRPr/>
            </a:lvl1pPr>
          </a:lstStyle>
          <a:p>
            <a:pPr>
              <a:defRPr/>
            </a:pPr>
            <a:endParaRPr lang="en-US"/>
          </a:p>
        </p:txBody>
      </p:sp>
      <p:sp>
        <p:nvSpPr>
          <p:cNvPr id="4" name="Slide Number Placeholder 9">
            <a:extLst>
              <a:ext uri="{FF2B5EF4-FFF2-40B4-BE49-F238E27FC236}">
                <a16:creationId xmlns:a16="http://schemas.microsoft.com/office/drawing/2014/main" id="{BCF769BB-D434-D05F-702D-6842C6A59DB6}"/>
              </a:ext>
            </a:extLst>
          </p:cNvPr>
          <p:cNvSpPr>
            <a:spLocks noGrp="1"/>
          </p:cNvSpPr>
          <p:nvPr>
            <p:ph type="sldNum" sz="quarter" idx="11"/>
          </p:nvPr>
        </p:nvSpPr>
        <p:spPr/>
        <p:txBody>
          <a:bodyPr/>
          <a:lstStyle>
            <a:lvl1pPr>
              <a:defRPr/>
            </a:lvl1pPr>
          </a:lstStyle>
          <a:p>
            <a:pPr>
              <a:defRPr/>
            </a:pPr>
            <a:fld id="{C2378084-9C3B-4832-AE44-730772CFAC46}" type="slidenum">
              <a:rPr lang="en-US" altLang="en-US"/>
              <a:pPr>
                <a:defRPr/>
              </a:pPr>
              <a:t>‹#›</a:t>
            </a:fld>
            <a:endParaRPr lang="en-US" altLang="en-US"/>
          </a:p>
        </p:txBody>
      </p:sp>
      <p:sp>
        <p:nvSpPr>
          <p:cNvPr id="5" name="Footer Placeholder 11">
            <a:extLst>
              <a:ext uri="{FF2B5EF4-FFF2-40B4-BE49-F238E27FC236}">
                <a16:creationId xmlns:a16="http://schemas.microsoft.com/office/drawing/2014/main" id="{17FDFEFD-70B7-05E1-D822-0EC93928E005}"/>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77898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0"/>
            <a:ext cx="10871200" cy="86995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812800" y="2438400"/>
            <a:ext cx="51816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6400800" y="2438400"/>
            <a:ext cx="51816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3" name="Date Placeholder 9">
            <a:extLst>
              <a:ext uri="{FF2B5EF4-FFF2-40B4-BE49-F238E27FC236}">
                <a16:creationId xmlns:a16="http://schemas.microsoft.com/office/drawing/2014/main" id="{FFD0543D-3E3F-CFD6-B584-C64082CEB6F9}"/>
              </a:ext>
            </a:extLst>
          </p:cNvPr>
          <p:cNvSpPr>
            <a:spLocks noGrp="1"/>
          </p:cNvSpPr>
          <p:nvPr>
            <p:ph type="dt" sz="half" idx="10"/>
          </p:nvPr>
        </p:nvSpPr>
        <p:spPr/>
        <p:txBody>
          <a:bodyPr rtlCol="0"/>
          <a:lstStyle>
            <a:lvl1pPr>
              <a:defRPr/>
            </a:lvl1pPr>
          </a:lstStyle>
          <a:p>
            <a:pPr>
              <a:defRPr/>
            </a:pPr>
            <a:endParaRPr lang="en-US"/>
          </a:p>
        </p:txBody>
      </p:sp>
      <p:sp>
        <p:nvSpPr>
          <p:cNvPr id="4" name="Slide Number Placeholder 11">
            <a:extLst>
              <a:ext uri="{FF2B5EF4-FFF2-40B4-BE49-F238E27FC236}">
                <a16:creationId xmlns:a16="http://schemas.microsoft.com/office/drawing/2014/main" id="{16A01847-022F-A451-EDC8-763545CF5045}"/>
              </a:ext>
            </a:extLst>
          </p:cNvPr>
          <p:cNvSpPr>
            <a:spLocks noGrp="1"/>
          </p:cNvSpPr>
          <p:nvPr>
            <p:ph type="sldNum" sz="quarter" idx="11"/>
          </p:nvPr>
        </p:nvSpPr>
        <p:spPr/>
        <p:txBody>
          <a:bodyPr/>
          <a:lstStyle>
            <a:lvl1pPr>
              <a:defRPr/>
            </a:lvl1pPr>
          </a:lstStyle>
          <a:p>
            <a:pPr>
              <a:defRPr/>
            </a:pPr>
            <a:fld id="{348124D2-D4C9-4F42-B3F9-F1D9CE924890}" type="slidenum">
              <a:rPr lang="en-US" altLang="en-US"/>
              <a:pPr>
                <a:defRPr/>
              </a:pPr>
              <a:t>‹#›</a:t>
            </a:fld>
            <a:endParaRPr lang="en-US" altLang="en-US"/>
          </a:p>
        </p:txBody>
      </p:sp>
      <p:sp>
        <p:nvSpPr>
          <p:cNvPr id="5" name="Footer Placeholder 13">
            <a:extLst>
              <a:ext uri="{FF2B5EF4-FFF2-40B4-BE49-F238E27FC236}">
                <a16:creationId xmlns:a16="http://schemas.microsoft.com/office/drawing/2014/main" id="{1F5A7282-2E1B-D1BD-7ECB-3BC907D5F134}"/>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41022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56F21A4D-B455-4958-8617-3D761EC9C0FA}" type="datetime1">
              <a:rPr lang="en-US" smtClean="0"/>
              <a:t>7/23/2024</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789809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a:extLst>
              <a:ext uri="{FF2B5EF4-FFF2-40B4-BE49-F238E27FC236}">
                <a16:creationId xmlns:a16="http://schemas.microsoft.com/office/drawing/2014/main" id="{EFBEA50B-2F75-307F-53FF-B4288F6E88D3}"/>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2251F4CD-D591-EFB8-C69C-20906B99432C}"/>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22">
            <a:extLst>
              <a:ext uri="{FF2B5EF4-FFF2-40B4-BE49-F238E27FC236}">
                <a16:creationId xmlns:a16="http://schemas.microsoft.com/office/drawing/2014/main" id="{2A6513E2-6499-AB43-C24B-C42E376E8917}"/>
              </a:ext>
            </a:extLst>
          </p:cNvPr>
          <p:cNvSpPr>
            <a:spLocks noGrp="1"/>
          </p:cNvSpPr>
          <p:nvPr>
            <p:ph type="sldNum" sz="quarter" idx="12"/>
          </p:nvPr>
        </p:nvSpPr>
        <p:spPr/>
        <p:txBody>
          <a:bodyPr/>
          <a:lstStyle>
            <a:lvl1pPr>
              <a:defRPr/>
            </a:lvl1pPr>
          </a:lstStyle>
          <a:p>
            <a:pPr>
              <a:defRPr/>
            </a:pPr>
            <a:fld id="{8B97F7CA-489C-4A66-B25F-729E9CD99422}" type="slidenum">
              <a:rPr lang="en-US" altLang="en-US"/>
              <a:pPr>
                <a:defRPr/>
              </a:pPr>
              <a:t>‹#›</a:t>
            </a:fld>
            <a:endParaRPr lang="en-US" altLang="en-US"/>
          </a:p>
        </p:txBody>
      </p:sp>
    </p:spTree>
    <p:extLst>
      <p:ext uri="{BB962C8B-B14F-4D97-AF65-F5344CB8AC3E}">
        <p14:creationId xmlns:p14="http://schemas.microsoft.com/office/powerpoint/2010/main" val="1106262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9CDE5326-3BD7-9E7B-952E-9E1219482AD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57718" y="5681664"/>
            <a:ext cx="1272116"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4">
            <a:extLst>
              <a:ext uri="{FF2B5EF4-FFF2-40B4-BE49-F238E27FC236}">
                <a16:creationId xmlns:a16="http://schemas.microsoft.com/office/drawing/2014/main" id="{DDDAF6CD-890E-59BB-C77E-A1B925EDCF88}"/>
              </a:ext>
            </a:extLst>
          </p:cNvPr>
          <p:cNvGrpSpPr>
            <a:grpSpLocks/>
          </p:cNvGrpSpPr>
          <p:nvPr userDrawn="1"/>
        </p:nvGrpSpPr>
        <p:grpSpPr bwMode="auto">
          <a:xfrm>
            <a:off x="0" y="5681664"/>
            <a:ext cx="12192000" cy="947737"/>
            <a:chOff x="0" y="5681662"/>
            <a:chExt cx="9144000" cy="947738"/>
          </a:xfrm>
        </p:grpSpPr>
        <p:sp>
          <p:nvSpPr>
            <p:cNvPr id="4" name="Rectangle 3">
              <a:extLst>
                <a:ext uri="{FF2B5EF4-FFF2-40B4-BE49-F238E27FC236}">
                  <a16:creationId xmlns:a16="http://schemas.microsoft.com/office/drawing/2014/main" id="{5541DB57-80ED-4CD7-FCD7-EBAFD8D12026}"/>
                </a:ext>
              </a:extLst>
            </p:cNvPr>
            <p:cNvSpPr/>
            <p:nvPr userDrawn="1"/>
          </p:nvSpPr>
          <p:spPr>
            <a:xfrm>
              <a:off x="0" y="6102349"/>
              <a:ext cx="9144000" cy="227013"/>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5" name="Picture 2">
              <a:extLst>
                <a:ext uri="{FF2B5EF4-FFF2-40B4-BE49-F238E27FC236}">
                  <a16:creationId xmlns:a16="http://schemas.microsoft.com/office/drawing/2014/main" id="{95F125B3-9D8A-F66F-EAD4-122376176E9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7494" y="5681662"/>
              <a:ext cx="954088"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Date Placeholder 1">
            <a:extLst>
              <a:ext uri="{FF2B5EF4-FFF2-40B4-BE49-F238E27FC236}">
                <a16:creationId xmlns:a16="http://schemas.microsoft.com/office/drawing/2014/main" id="{4C91C490-1995-BD3F-C4A5-167159D8A388}"/>
              </a:ext>
            </a:extLst>
          </p:cNvPr>
          <p:cNvSpPr>
            <a:spLocks noGrp="1"/>
          </p:cNvSpPr>
          <p:nvPr>
            <p:ph type="dt" sz="half" idx="10"/>
          </p:nvPr>
        </p:nvSpPr>
        <p:spPr/>
        <p:txBody>
          <a:bodyPr/>
          <a:lstStyle>
            <a:lvl1pPr>
              <a:defRPr/>
            </a:lvl1pPr>
          </a:lstStyle>
          <a:p>
            <a:pPr>
              <a:defRPr/>
            </a:pPr>
            <a:endParaRPr lang="en-US"/>
          </a:p>
        </p:txBody>
      </p:sp>
      <p:sp>
        <p:nvSpPr>
          <p:cNvPr id="7" name="Footer Placeholder 2">
            <a:extLst>
              <a:ext uri="{FF2B5EF4-FFF2-40B4-BE49-F238E27FC236}">
                <a16:creationId xmlns:a16="http://schemas.microsoft.com/office/drawing/2014/main" id="{AE5A26C7-7933-921E-98DE-0B2231B7F473}"/>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C2EDE281-F89A-629D-EE3E-6A9984DB4D55}"/>
              </a:ext>
            </a:extLst>
          </p:cNvPr>
          <p:cNvSpPr>
            <a:spLocks noGrp="1"/>
          </p:cNvSpPr>
          <p:nvPr>
            <p:ph type="sldNum" sz="quarter" idx="12"/>
          </p:nvPr>
        </p:nvSpPr>
        <p:spPr>
          <a:xfrm>
            <a:off x="0" y="6248400"/>
            <a:ext cx="711200" cy="381000"/>
          </a:xfrm>
        </p:spPr>
        <p:txBody>
          <a:bodyPr/>
          <a:lstStyle>
            <a:lvl1pPr>
              <a:defRPr>
                <a:solidFill>
                  <a:schemeClr val="tx2"/>
                </a:solidFill>
              </a:defRPr>
            </a:lvl1pPr>
          </a:lstStyle>
          <a:p>
            <a:pPr>
              <a:defRPr/>
            </a:pPr>
            <a:fld id="{C6E42551-8C35-41B9-9C8D-318EFCA7D18B}" type="slidenum">
              <a:rPr lang="en-US" altLang="en-US"/>
              <a:pPr>
                <a:defRPr/>
              </a:pPr>
              <a:t>‹#›</a:t>
            </a:fld>
            <a:endParaRPr lang="en-US" altLang="en-US"/>
          </a:p>
        </p:txBody>
      </p:sp>
    </p:spTree>
    <p:extLst>
      <p:ext uri="{BB962C8B-B14F-4D97-AF65-F5344CB8AC3E}">
        <p14:creationId xmlns:p14="http://schemas.microsoft.com/office/powerpoint/2010/main" val="593193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0"/>
            <a:ext cx="107696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1EDF7FE7-839F-7CAD-80BD-205AE8D0C083}"/>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9BD4D1D9-7679-DA5F-EF99-0B4368C74C9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70F783F-2D09-180D-B1D1-2AA104AD8197}"/>
              </a:ext>
            </a:extLst>
          </p:cNvPr>
          <p:cNvSpPr>
            <a:spLocks noGrp="1"/>
          </p:cNvSpPr>
          <p:nvPr>
            <p:ph type="sldNum" sz="quarter" idx="12"/>
          </p:nvPr>
        </p:nvSpPr>
        <p:spPr/>
        <p:txBody>
          <a:bodyPr/>
          <a:lstStyle>
            <a:lvl1pPr>
              <a:defRPr/>
            </a:lvl1pPr>
          </a:lstStyle>
          <a:p>
            <a:pPr>
              <a:defRPr/>
            </a:pPr>
            <a:fld id="{CC348E46-AAFD-4E6B-BE32-892DBA09FDF2}" type="slidenum">
              <a:rPr lang="en-US" altLang="en-US"/>
              <a:pPr>
                <a:defRPr/>
              </a:pPr>
              <a:t>‹#›</a:t>
            </a:fld>
            <a:endParaRPr lang="en-US" altLang="en-US"/>
          </a:p>
        </p:txBody>
      </p:sp>
    </p:spTree>
    <p:extLst>
      <p:ext uri="{BB962C8B-B14F-4D97-AF65-F5344CB8AC3E}">
        <p14:creationId xmlns:p14="http://schemas.microsoft.com/office/powerpoint/2010/main" val="1675022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95667F-E5D3-FDA9-4CEB-710B033BD494}"/>
              </a:ext>
            </a:extLst>
          </p:cNvPr>
          <p:cNvSpPr/>
          <p:nvPr/>
        </p:nvSpPr>
        <p:spPr bwMode="white">
          <a:xfrm>
            <a:off x="-12700" y="4572001"/>
            <a:ext cx="12192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6" name="Rectangle 5">
            <a:extLst>
              <a:ext uri="{FF2B5EF4-FFF2-40B4-BE49-F238E27FC236}">
                <a16:creationId xmlns:a16="http://schemas.microsoft.com/office/drawing/2014/main" id="{3B7208AC-40AC-91FB-2596-678FF38B27A0}"/>
              </a:ext>
            </a:extLst>
          </p:cNvPr>
          <p:cNvSpPr/>
          <p:nvPr/>
        </p:nvSpPr>
        <p:spPr>
          <a:xfrm>
            <a:off x="-12699" y="4664075"/>
            <a:ext cx="1951567"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7" name="Rectangle 6">
            <a:extLst>
              <a:ext uri="{FF2B5EF4-FFF2-40B4-BE49-F238E27FC236}">
                <a16:creationId xmlns:a16="http://schemas.microsoft.com/office/drawing/2014/main" id="{E0E1805E-6745-9542-B04A-08A20A6D3FDD}"/>
              </a:ext>
            </a:extLst>
          </p:cNvPr>
          <p:cNvSpPr/>
          <p:nvPr/>
        </p:nvSpPr>
        <p:spPr>
          <a:xfrm>
            <a:off x="2059517" y="4654550"/>
            <a:ext cx="10132483"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8" name="Rectangle 7">
            <a:extLst>
              <a:ext uri="{FF2B5EF4-FFF2-40B4-BE49-F238E27FC236}">
                <a16:creationId xmlns:a16="http://schemas.microsoft.com/office/drawing/2014/main" id="{0133ACFC-646E-0DF6-54AF-7C2E2EF1DFC3}"/>
              </a:ext>
            </a:extLst>
          </p:cNvPr>
          <p:cNvSpPr/>
          <p:nvPr/>
        </p:nvSpPr>
        <p:spPr bwMode="white">
          <a:xfrm>
            <a:off x="1930401" y="1"/>
            <a:ext cx="133351"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9" name="Picture 2">
            <a:extLst>
              <a:ext uri="{FF2B5EF4-FFF2-40B4-BE49-F238E27FC236}">
                <a16:creationId xmlns:a16="http://schemas.microsoft.com/office/drawing/2014/main" id="{6C3AD58C-BFD5-296E-81D8-6D8A61A0646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7718" y="5681664"/>
            <a:ext cx="1272116"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half" idx="2"/>
          </p:nvPr>
        </p:nvSpPr>
        <p:spPr>
          <a:xfrm>
            <a:off x="2133600" y="5486400"/>
            <a:ext cx="97536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2133600" y="4648200"/>
            <a:ext cx="97536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10" name="Date Placeholder 11">
            <a:extLst>
              <a:ext uri="{FF2B5EF4-FFF2-40B4-BE49-F238E27FC236}">
                <a16:creationId xmlns:a16="http://schemas.microsoft.com/office/drawing/2014/main" id="{A5FDE970-E36E-36D3-50A2-7773CB082668}"/>
              </a:ext>
            </a:extLst>
          </p:cNvPr>
          <p:cNvSpPr>
            <a:spLocks noGrp="1"/>
          </p:cNvSpPr>
          <p:nvPr>
            <p:ph type="dt" sz="half" idx="10"/>
          </p:nvPr>
        </p:nvSpPr>
        <p:spPr>
          <a:xfrm>
            <a:off x="8331200" y="6248401"/>
            <a:ext cx="3556000" cy="365125"/>
          </a:xfrm>
        </p:spPr>
        <p:txBody>
          <a:bodyPr rtlCol="0"/>
          <a:lstStyle>
            <a:lvl1pPr>
              <a:defRPr/>
            </a:lvl1pPr>
          </a:lstStyle>
          <a:p>
            <a:pPr>
              <a:defRPr/>
            </a:pPr>
            <a:endParaRPr lang="en-US"/>
          </a:p>
        </p:txBody>
      </p:sp>
      <p:sp>
        <p:nvSpPr>
          <p:cNvPr id="11" name="Slide Number Placeholder 12">
            <a:extLst>
              <a:ext uri="{FF2B5EF4-FFF2-40B4-BE49-F238E27FC236}">
                <a16:creationId xmlns:a16="http://schemas.microsoft.com/office/drawing/2014/main" id="{45A0968F-3D2A-504D-66F3-68B98805C22C}"/>
              </a:ext>
            </a:extLst>
          </p:cNvPr>
          <p:cNvSpPr>
            <a:spLocks noGrp="1"/>
          </p:cNvSpPr>
          <p:nvPr>
            <p:ph type="sldNum" sz="quarter" idx="11"/>
          </p:nvPr>
        </p:nvSpPr>
        <p:spPr>
          <a:xfrm>
            <a:off x="0" y="4667251"/>
            <a:ext cx="1930400" cy="663575"/>
          </a:xfrm>
        </p:spPr>
        <p:txBody>
          <a:bodyPr/>
          <a:lstStyle>
            <a:lvl1pPr>
              <a:defRPr sz="2800"/>
            </a:lvl1pPr>
          </a:lstStyle>
          <a:p>
            <a:pPr>
              <a:defRPr/>
            </a:pPr>
            <a:fld id="{50796159-8C22-4F15-9460-3A75DE9FEBD4}" type="slidenum">
              <a:rPr lang="en-US" altLang="en-US"/>
              <a:pPr>
                <a:defRPr/>
              </a:pPr>
              <a:t>‹#›</a:t>
            </a:fld>
            <a:endParaRPr lang="en-US" altLang="en-US"/>
          </a:p>
        </p:txBody>
      </p:sp>
      <p:sp>
        <p:nvSpPr>
          <p:cNvPr id="12" name="Footer Placeholder 13">
            <a:extLst>
              <a:ext uri="{FF2B5EF4-FFF2-40B4-BE49-F238E27FC236}">
                <a16:creationId xmlns:a16="http://schemas.microsoft.com/office/drawing/2014/main" id="{E2E2A408-E6B0-3942-BEF6-4AFCFCF047B7}"/>
              </a:ext>
            </a:extLst>
          </p:cNvPr>
          <p:cNvSpPr>
            <a:spLocks noGrp="1"/>
          </p:cNvSpPr>
          <p:nvPr>
            <p:ph type="ftr" sz="quarter" idx="12"/>
          </p:nvPr>
        </p:nvSpPr>
        <p:spPr>
          <a:xfrm>
            <a:off x="2133600" y="6248401"/>
            <a:ext cx="6096000" cy="365125"/>
          </a:xfrm>
        </p:spPr>
        <p:txBody>
          <a:bodyPr rtlCol="0"/>
          <a:lstStyle>
            <a:lvl1pPr>
              <a:defRPr/>
            </a:lvl1pPr>
          </a:lstStyle>
          <a:p>
            <a:pPr>
              <a:defRPr/>
            </a:pPr>
            <a:endParaRPr lang="en-US"/>
          </a:p>
        </p:txBody>
      </p:sp>
    </p:spTree>
    <p:extLst>
      <p:ext uri="{BB962C8B-B14F-4D97-AF65-F5344CB8AC3E}">
        <p14:creationId xmlns:p14="http://schemas.microsoft.com/office/powerpoint/2010/main" val="3744298451"/>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EB3A675E-68AE-2CA1-CAB0-92F6A8969D08}"/>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ADB9FAD3-C11C-7480-3F7B-5D90655E08F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F1CD2C27-4A53-1688-37F9-9FF7F828BA0B}"/>
              </a:ext>
            </a:extLst>
          </p:cNvPr>
          <p:cNvSpPr>
            <a:spLocks noGrp="1"/>
          </p:cNvSpPr>
          <p:nvPr>
            <p:ph type="sldNum" sz="quarter" idx="12"/>
          </p:nvPr>
        </p:nvSpPr>
        <p:spPr/>
        <p:txBody>
          <a:bodyPr/>
          <a:lstStyle>
            <a:lvl1pPr>
              <a:defRPr/>
            </a:lvl1pPr>
          </a:lstStyle>
          <a:p>
            <a:pPr>
              <a:defRPr/>
            </a:pPr>
            <a:fld id="{C253DAA7-86BF-4775-9C51-A9DE6E4CF314}" type="slidenum">
              <a:rPr lang="en-US" altLang="en-US"/>
              <a:pPr>
                <a:defRPr/>
              </a:pPr>
              <a:t>‹#›</a:t>
            </a:fld>
            <a:endParaRPr lang="en-US" altLang="en-US"/>
          </a:p>
        </p:txBody>
      </p:sp>
    </p:spTree>
    <p:extLst>
      <p:ext uri="{BB962C8B-B14F-4D97-AF65-F5344CB8AC3E}">
        <p14:creationId xmlns:p14="http://schemas.microsoft.com/office/powerpoint/2010/main" val="17127882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EF933D-7F71-8E3F-9EE5-85F711E71C40}"/>
              </a:ext>
            </a:extLst>
          </p:cNvPr>
          <p:cNvSpPr/>
          <p:nvPr/>
        </p:nvSpPr>
        <p:spPr bwMode="white">
          <a:xfrm>
            <a:off x="8128001" y="0"/>
            <a:ext cx="427567"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5" name="Rectangle 4">
            <a:extLst>
              <a:ext uri="{FF2B5EF4-FFF2-40B4-BE49-F238E27FC236}">
                <a16:creationId xmlns:a16="http://schemas.microsoft.com/office/drawing/2014/main" id="{468EACE7-3257-7E50-9E16-3C2BD5B43C75}"/>
              </a:ext>
            </a:extLst>
          </p:cNvPr>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6" name="Rectangle 5">
            <a:extLst>
              <a:ext uri="{FF2B5EF4-FFF2-40B4-BE49-F238E27FC236}">
                <a16:creationId xmlns:a16="http://schemas.microsoft.com/office/drawing/2014/main" id="{25E5E66D-2DD4-8D62-8212-2D880DB9989C}"/>
              </a:ext>
            </a:extLst>
          </p:cNvPr>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7" name="Rectangle 6">
            <a:extLst>
              <a:ext uri="{FF2B5EF4-FFF2-40B4-BE49-F238E27FC236}">
                <a16:creationId xmlns:a16="http://schemas.microsoft.com/office/drawing/2014/main" id="{B18709E8-2EED-96ED-D1E3-BECF098B20A3}"/>
              </a:ext>
            </a:extLst>
          </p:cNvPr>
          <p:cNvSpPr/>
          <p:nvPr userDrawn="1"/>
        </p:nvSpPr>
        <p:spPr>
          <a:xfrm rot="5400000">
            <a:off x="-2645833" y="3276600"/>
            <a:ext cx="6858000" cy="3048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8" name="Picture 2">
            <a:extLst>
              <a:ext uri="{FF2B5EF4-FFF2-40B4-BE49-F238E27FC236}">
                <a16:creationId xmlns:a16="http://schemas.microsoft.com/office/drawing/2014/main" id="{7FA00EC7-B237-2348-5C20-F9601F917ED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0718" y="268289"/>
            <a:ext cx="126576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8737600" y="609601"/>
            <a:ext cx="27432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609600"/>
            <a:ext cx="74168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43B46235-C8D3-BDA4-8D0D-D824618B0B37}"/>
              </a:ext>
            </a:extLst>
          </p:cNvPr>
          <p:cNvSpPr>
            <a:spLocks noGrp="1"/>
          </p:cNvSpPr>
          <p:nvPr>
            <p:ph type="dt" sz="half" idx="10"/>
          </p:nvPr>
        </p:nvSpPr>
        <p:spPr>
          <a:xfrm>
            <a:off x="8737600" y="6248401"/>
            <a:ext cx="2946400" cy="365125"/>
          </a:xfrm>
        </p:spPr>
        <p:txBody>
          <a:bodyPr/>
          <a:lstStyle>
            <a:lvl1pPr>
              <a:defRPr/>
            </a:lvl1pPr>
          </a:lstStyle>
          <a:p>
            <a:pPr>
              <a:defRPr/>
            </a:pPr>
            <a:endParaRPr lang="en-US"/>
          </a:p>
        </p:txBody>
      </p:sp>
      <p:sp>
        <p:nvSpPr>
          <p:cNvPr id="10" name="Footer Placeholder 4">
            <a:extLst>
              <a:ext uri="{FF2B5EF4-FFF2-40B4-BE49-F238E27FC236}">
                <a16:creationId xmlns:a16="http://schemas.microsoft.com/office/drawing/2014/main" id="{21684724-9FBB-542D-3027-34724AC24576}"/>
              </a:ext>
            </a:extLst>
          </p:cNvPr>
          <p:cNvSpPr>
            <a:spLocks noGrp="1"/>
          </p:cNvSpPr>
          <p:nvPr>
            <p:ph type="ftr" sz="quarter" idx="11"/>
          </p:nvPr>
        </p:nvSpPr>
        <p:spPr>
          <a:xfrm>
            <a:off x="609601" y="6248401"/>
            <a:ext cx="7431617" cy="365125"/>
          </a:xfrm>
        </p:spPr>
        <p:txBody>
          <a:bodyPr/>
          <a:lstStyle>
            <a:lvl1pPr>
              <a:defRPr/>
            </a:lvl1pPr>
          </a:lstStyle>
          <a:p>
            <a:pPr>
              <a:defRPr/>
            </a:pPr>
            <a:endParaRPr lang="en-US"/>
          </a:p>
        </p:txBody>
      </p:sp>
      <p:sp>
        <p:nvSpPr>
          <p:cNvPr id="11" name="Slide Number Placeholder 5">
            <a:extLst>
              <a:ext uri="{FF2B5EF4-FFF2-40B4-BE49-F238E27FC236}">
                <a16:creationId xmlns:a16="http://schemas.microsoft.com/office/drawing/2014/main" id="{2DE192B1-F76A-A453-259E-CF0726141116}"/>
              </a:ext>
            </a:extLst>
          </p:cNvPr>
          <p:cNvSpPr>
            <a:spLocks noGrp="1"/>
          </p:cNvSpPr>
          <p:nvPr>
            <p:ph type="sldNum" sz="quarter" idx="12"/>
          </p:nvPr>
        </p:nvSpPr>
        <p:spPr>
          <a:xfrm rot="5400000">
            <a:off x="8075084" y="103717"/>
            <a:ext cx="533400" cy="325967"/>
          </a:xfrm>
        </p:spPr>
        <p:txBody>
          <a:bodyPr/>
          <a:lstStyle>
            <a:lvl1pPr>
              <a:defRPr/>
            </a:lvl1pPr>
          </a:lstStyle>
          <a:p>
            <a:pPr>
              <a:defRPr/>
            </a:pPr>
            <a:fld id="{840E368F-EA5B-4DB5-8EE4-B3073137B220}" type="slidenum">
              <a:rPr lang="en-US" altLang="en-US"/>
              <a:pPr>
                <a:defRPr/>
              </a:pPr>
              <a:t>‹#›</a:t>
            </a:fld>
            <a:endParaRPr lang="en-US" altLang="en-US"/>
          </a:p>
        </p:txBody>
      </p:sp>
    </p:spTree>
    <p:extLst>
      <p:ext uri="{BB962C8B-B14F-4D97-AF65-F5344CB8AC3E}">
        <p14:creationId xmlns:p14="http://schemas.microsoft.com/office/powerpoint/2010/main" val="391255548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E8F02A3A-6E46-38F3-1187-66ADD154E6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57718" y="5681664"/>
            <a:ext cx="1272116"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18B22531-2DB4-1A68-D3E9-0D02AEA1EDC9}"/>
              </a:ext>
            </a:extLst>
          </p:cNvPr>
          <p:cNvSpPr>
            <a:spLocks noGrp="1" noChangeArrowheads="1"/>
          </p:cNvSpPr>
          <p:nvPr>
            <p:ph type="dt" sz="half" idx="10"/>
          </p:nvPr>
        </p:nvSpPr>
        <p:spPr/>
        <p:txBody>
          <a:bodyPr/>
          <a:lstStyle>
            <a:lvl1pPr>
              <a:defRPr/>
            </a:lvl1pPr>
          </a:lstStyle>
          <a:p>
            <a:pPr>
              <a:defRPr/>
            </a:pPr>
            <a:endParaRPr lang="en-US"/>
          </a:p>
        </p:txBody>
      </p:sp>
      <p:sp>
        <p:nvSpPr>
          <p:cNvPr id="8" name="Rectangle 3">
            <a:extLst>
              <a:ext uri="{FF2B5EF4-FFF2-40B4-BE49-F238E27FC236}">
                <a16:creationId xmlns:a16="http://schemas.microsoft.com/office/drawing/2014/main" id="{8B774531-E6AD-37FD-B441-F379F001C7B4}"/>
              </a:ext>
            </a:extLst>
          </p:cNvPr>
          <p:cNvSpPr>
            <a:spLocks noGrp="1" noChangeArrowheads="1"/>
          </p:cNvSpPr>
          <p:nvPr>
            <p:ph type="sldNum" sz="quarter" idx="11"/>
          </p:nvPr>
        </p:nvSpPr>
        <p:spPr/>
        <p:txBody>
          <a:bodyPr/>
          <a:lstStyle>
            <a:lvl1pPr>
              <a:defRPr/>
            </a:lvl1pPr>
          </a:lstStyle>
          <a:p>
            <a:pPr>
              <a:defRPr/>
            </a:pPr>
            <a:fld id="{7AFFAC88-F59B-44B0-9E7A-A6D830DBB71C}" type="slidenum">
              <a:rPr lang="en-US" altLang="en-US"/>
              <a:pPr>
                <a:defRPr/>
              </a:pPr>
              <a:t>‹#›</a:t>
            </a:fld>
            <a:endParaRPr lang="en-US" altLang="en-US"/>
          </a:p>
        </p:txBody>
      </p:sp>
      <p:sp>
        <p:nvSpPr>
          <p:cNvPr id="9" name="Rectangle 14">
            <a:extLst>
              <a:ext uri="{FF2B5EF4-FFF2-40B4-BE49-F238E27FC236}">
                <a16:creationId xmlns:a16="http://schemas.microsoft.com/office/drawing/2014/main" id="{6F76D3C1-B24D-2C30-4A48-A10EE0240A90}"/>
              </a:ext>
            </a:extLst>
          </p:cNvPr>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032238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4A3B6167-E57B-401B-804D-D90860E3E42B}" type="datetime1">
              <a:rPr lang="en-US" smtClean="0"/>
              <a:t>7/23/2024</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277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F29BF87-6588-4988-BFCD-38F926C7497A}" type="datetime1">
              <a:rPr lang="en-US" smtClean="0"/>
              <a:t>7/23/2024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22062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A8B21EE-F310-4077-BBE3-AB8D1FBE4FEA}" type="datetime1">
              <a:rPr lang="en-US" smtClean="0"/>
              <a:t>7/23/2024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21100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CAD2715-CAC7-4DB8-8B84-0E98991D1860}" type="datetime1">
              <a:rPr lang="en-US" smtClean="0"/>
              <a:t>7/23/2024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78180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86F004-FCA9-41E2-90C1-5C3EC0E620B0}" type="datetime1">
              <a:rPr lang="en-US" smtClean="0"/>
              <a:t>7/23/2024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22701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22F97BE4-B0CA-4DB3-A133-3E4CDBF08841}" type="datetime1">
              <a:rPr lang="en-US" smtClean="0"/>
              <a:t>7/23/2024</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421226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0B3CE3-74EA-45EA-A420-ACCA59A73D71}" type="datetime1">
              <a:rPr lang="en-US" smtClean="0"/>
              <a:t>7/23/2024</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11736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649329D6-EB89-41F8-8FF0-80EE22430F89}" type="datetime1">
              <a:rPr lang="en-US" smtClean="0"/>
              <a:t>7/23/2024</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3035727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a:extLst>
              <a:ext uri="{FF2B5EF4-FFF2-40B4-BE49-F238E27FC236}">
                <a16:creationId xmlns:a16="http://schemas.microsoft.com/office/drawing/2014/main" id="{1C3797B6-7EDE-B76F-4921-8B00B114B78F}"/>
              </a:ext>
            </a:extLst>
          </p:cNvPr>
          <p:cNvSpPr>
            <a:spLocks noGrp="1"/>
          </p:cNvSpPr>
          <p:nvPr>
            <p:ph type="title"/>
          </p:nvPr>
        </p:nvSpPr>
        <p:spPr bwMode="auto">
          <a:xfrm>
            <a:off x="812800" y="228600"/>
            <a:ext cx="10871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a:extLst>
              <a:ext uri="{FF2B5EF4-FFF2-40B4-BE49-F238E27FC236}">
                <a16:creationId xmlns:a16="http://schemas.microsoft.com/office/drawing/2014/main" id="{80254D32-F6D6-CF66-089D-4EE7A27A7E7B}"/>
              </a:ext>
            </a:extLst>
          </p:cNvPr>
          <p:cNvSpPr>
            <a:spLocks noGrp="1"/>
          </p:cNvSpPr>
          <p:nvPr>
            <p:ph type="body" idx="1"/>
          </p:nvPr>
        </p:nvSpPr>
        <p:spPr bwMode="auto">
          <a:xfrm>
            <a:off x="817033" y="1600201"/>
            <a:ext cx="10871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a:extLst>
              <a:ext uri="{FF2B5EF4-FFF2-40B4-BE49-F238E27FC236}">
                <a16:creationId xmlns:a16="http://schemas.microsoft.com/office/drawing/2014/main" id="{C2486BE0-9ED0-F7CB-BD9C-5CA6B2BC14AB}"/>
              </a:ext>
            </a:extLst>
          </p:cNvPr>
          <p:cNvSpPr>
            <a:spLocks noGrp="1"/>
          </p:cNvSpPr>
          <p:nvPr>
            <p:ph type="dt" sz="half" idx="2"/>
          </p:nvPr>
        </p:nvSpPr>
        <p:spPr>
          <a:xfrm>
            <a:off x="8128000" y="6248401"/>
            <a:ext cx="3556000" cy="365125"/>
          </a:xfrm>
          <a:prstGeom prst="rect">
            <a:avLst/>
          </a:prstGeom>
        </p:spPr>
        <p:txBody>
          <a:bodyPr vert="horz" anchor="ctr" anchorCtr="0"/>
          <a:lstStyle>
            <a:lvl1pPr algn="l" eaLnBrk="1" latinLnBrk="0" hangingPunct="1">
              <a:defRPr kumimoji="0" sz="1400">
                <a:solidFill>
                  <a:schemeClr val="tx2"/>
                </a:solidFill>
                <a:cs typeface="Arial" charset="0"/>
              </a:defRPr>
            </a:lvl1pPr>
          </a:lstStyle>
          <a:p>
            <a:pPr>
              <a:defRPr/>
            </a:pPr>
            <a:endParaRPr lang="en-US"/>
          </a:p>
        </p:txBody>
      </p:sp>
      <p:sp>
        <p:nvSpPr>
          <p:cNvPr id="3" name="Footer Placeholder 2">
            <a:extLst>
              <a:ext uri="{FF2B5EF4-FFF2-40B4-BE49-F238E27FC236}">
                <a16:creationId xmlns:a16="http://schemas.microsoft.com/office/drawing/2014/main" id="{BF01CA14-4120-E3A4-6730-FED56BF49925}"/>
              </a:ext>
            </a:extLst>
          </p:cNvPr>
          <p:cNvSpPr>
            <a:spLocks noGrp="1"/>
          </p:cNvSpPr>
          <p:nvPr>
            <p:ph type="ftr" sz="quarter" idx="3"/>
          </p:nvPr>
        </p:nvSpPr>
        <p:spPr>
          <a:xfrm>
            <a:off x="812801" y="6248401"/>
            <a:ext cx="7228417" cy="365125"/>
          </a:xfrm>
          <a:prstGeom prst="rect">
            <a:avLst/>
          </a:prstGeom>
        </p:spPr>
        <p:txBody>
          <a:bodyPr vert="horz" anchor="ctr"/>
          <a:lstStyle>
            <a:lvl1pPr algn="r" eaLnBrk="1" latinLnBrk="0" hangingPunct="1">
              <a:defRPr kumimoji="0" sz="1400">
                <a:solidFill>
                  <a:schemeClr val="tx2"/>
                </a:solidFill>
                <a:cs typeface="Arial" charset="0"/>
              </a:defRPr>
            </a:lvl1pPr>
          </a:lstStyle>
          <a:p>
            <a:pPr>
              <a:defRPr/>
            </a:pPr>
            <a:endParaRPr lang="en-US"/>
          </a:p>
        </p:txBody>
      </p:sp>
      <p:sp>
        <p:nvSpPr>
          <p:cNvPr id="7" name="Rectangle 6">
            <a:extLst>
              <a:ext uri="{FF2B5EF4-FFF2-40B4-BE49-F238E27FC236}">
                <a16:creationId xmlns:a16="http://schemas.microsoft.com/office/drawing/2014/main" id="{27E33751-53E5-9172-1A16-531C229C6299}"/>
              </a:ext>
            </a:extLst>
          </p:cNvPr>
          <p:cNvSpPr/>
          <p:nvPr/>
        </p:nvSpPr>
        <p:spPr bwMode="white">
          <a:xfrm>
            <a:off x="0" y="1235075"/>
            <a:ext cx="12192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8" name="Rectangle 7">
            <a:extLst>
              <a:ext uri="{FF2B5EF4-FFF2-40B4-BE49-F238E27FC236}">
                <a16:creationId xmlns:a16="http://schemas.microsoft.com/office/drawing/2014/main" id="{ACE88D84-1B4B-0020-B2D5-E69625B4501D}"/>
              </a:ext>
            </a:extLst>
          </p:cNvPr>
          <p:cNvSpPr/>
          <p:nvPr/>
        </p:nvSpPr>
        <p:spPr>
          <a:xfrm>
            <a:off x="0" y="1279525"/>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9" name="Rectangle 8">
            <a:extLst>
              <a:ext uri="{FF2B5EF4-FFF2-40B4-BE49-F238E27FC236}">
                <a16:creationId xmlns:a16="http://schemas.microsoft.com/office/drawing/2014/main" id="{2922472A-5156-F7CC-1381-9D2E802238F0}"/>
              </a:ext>
            </a:extLst>
          </p:cNvPr>
          <p:cNvSpPr/>
          <p:nvPr/>
        </p:nvSpPr>
        <p:spPr>
          <a:xfrm>
            <a:off x="787400" y="1279525"/>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sp>
        <p:nvSpPr>
          <p:cNvPr id="23" name="Slide Number Placeholder 22">
            <a:extLst>
              <a:ext uri="{FF2B5EF4-FFF2-40B4-BE49-F238E27FC236}">
                <a16:creationId xmlns:a16="http://schemas.microsoft.com/office/drawing/2014/main" id="{06A28969-C1C5-F00D-3245-D51AB0DE68F4}"/>
              </a:ext>
            </a:extLst>
          </p:cNvPr>
          <p:cNvSpPr>
            <a:spLocks noGrp="1"/>
          </p:cNvSpPr>
          <p:nvPr>
            <p:ph type="sldNum" sz="quarter" idx="4"/>
          </p:nvPr>
        </p:nvSpPr>
        <p:spPr>
          <a:xfrm>
            <a:off x="0" y="1271589"/>
            <a:ext cx="711200" cy="244475"/>
          </a:xfrm>
          <a:prstGeom prst="rect">
            <a:avLst/>
          </a:prstGeom>
        </p:spPr>
        <p:txBody>
          <a:bodyPr vert="horz" wrap="square" lIns="91440" tIns="45720" rIns="91440" bIns="45720" numCol="1" anchor="ctr" anchorCtr="0" compatLnSpc="1">
            <a:prstTxWarp prst="textNoShape">
              <a:avLst/>
            </a:prstTxWarp>
            <a:normAutofit/>
          </a:bodyPr>
          <a:lstStyle>
            <a:lvl1pPr algn="ctr" eaLnBrk="1" hangingPunct="1">
              <a:defRPr sz="1400" b="1">
                <a:solidFill>
                  <a:srgbClr val="FFFFFF"/>
                </a:solidFill>
              </a:defRPr>
            </a:lvl1pPr>
          </a:lstStyle>
          <a:p>
            <a:pPr>
              <a:defRPr/>
            </a:pPr>
            <a:fld id="{D12B997A-5A04-4487-AD95-BBA9A9C886C3}" type="slidenum">
              <a:rPr lang="en-US" altLang="en-US"/>
              <a:pPr>
                <a:defRPr/>
              </a:pPr>
              <a:t>‹#›</a:t>
            </a:fld>
            <a:endParaRPr lang="en-US" altLang="en-US"/>
          </a:p>
        </p:txBody>
      </p:sp>
      <p:grpSp>
        <p:nvGrpSpPr>
          <p:cNvPr id="1034" name="Group 3">
            <a:extLst>
              <a:ext uri="{FF2B5EF4-FFF2-40B4-BE49-F238E27FC236}">
                <a16:creationId xmlns:a16="http://schemas.microsoft.com/office/drawing/2014/main" id="{E01803F4-F9A6-E674-C2F8-2E26BA371331}"/>
              </a:ext>
            </a:extLst>
          </p:cNvPr>
          <p:cNvGrpSpPr>
            <a:grpSpLocks/>
          </p:cNvGrpSpPr>
          <p:nvPr/>
        </p:nvGrpSpPr>
        <p:grpSpPr bwMode="auto">
          <a:xfrm>
            <a:off x="0" y="5681664"/>
            <a:ext cx="12192000" cy="947737"/>
            <a:chOff x="0" y="5681662"/>
            <a:chExt cx="9144000" cy="947738"/>
          </a:xfrm>
        </p:grpSpPr>
        <p:sp>
          <p:nvSpPr>
            <p:cNvPr id="12" name="Rectangle 11">
              <a:extLst>
                <a:ext uri="{FF2B5EF4-FFF2-40B4-BE49-F238E27FC236}">
                  <a16:creationId xmlns:a16="http://schemas.microsoft.com/office/drawing/2014/main" id="{6B109B1C-5D9C-1D25-537C-8B740EC75CE3}"/>
                </a:ext>
              </a:extLst>
            </p:cNvPr>
            <p:cNvSpPr/>
            <p:nvPr userDrawn="1"/>
          </p:nvSpPr>
          <p:spPr>
            <a:xfrm>
              <a:off x="0" y="6102349"/>
              <a:ext cx="9144000" cy="227013"/>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dirty="0"/>
            </a:p>
          </p:txBody>
        </p:sp>
        <p:pic>
          <p:nvPicPr>
            <p:cNvPr id="1036" name="Picture 2">
              <a:extLst>
                <a:ext uri="{FF2B5EF4-FFF2-40B4-BE49-F238E27FC236}">
                  <a16:creationId xmlns:a16="http://schemas.microsoft.com/office/drawing/2014/main" id="{C2023D17-7793-19B9-8009-948EDBC592AB}"/>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67494" y="5681662"/>
              <a:ext cx="954088"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694643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8CDD7"/>
        </a:buClr>
        <a:buSzPct val="75000"/>
        <a:buFont typeface="Wingdings" panose="05000000000000000000"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C0BEAF"/>
        </a:buClr>
        <a:buSzPct val="65000"/>
        <a:buFont typeface="Wingdings" panose="05000000000000000000"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6.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6.xml"/><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16.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6.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26F6B4F-823E-6BD6-EA41-77434C2C60EF}"/>
              </a:ext>
            </a:extLst>
          </p:cNvPr>
          <p:cNvSpPr>
            <a:spLocks noGrp="1" noChangeArrowheads="1"/>
          </p:cNvSpPr>
          <p:nvPr>
            <p:ph type="ctrTitle"/>
          </p:nvPr>
        </p:nvSpPr>
        <p:spPr>
          <a:xfrm>
            <a:off x="2676525" y="2370139"/>
            <a:ext cx="6838950" cy="1144587"/>
          </a:xfrm>
        </p:spPr>
        <p:txBody>
          <a:bodyPr>
            <a:noAutofit/>
          </a:bodyPr>
          <a:lstStyle/>
          <a:p>
            <a:pPr algn="ctr" eaLnBrk="1" fontAlgn="auto" hangingPunct="1">
              <a:spcAft>
                <a:spcPts val="0"/>
              </a:spcAft>
              <a:defRPr/>
            </a:pPr>
            <a:r>
              <a:rPr lang="en-US" sz="4050" dirty="0">
                <a:solidFill>
                  <a:schemeClr val="tx1"/>
                </a:solidFill>
                <a:latin typeface="Arial" charset="0"/>
              </a:rPr>
              <a:t>July 23, 2024</a:t>
            </a:r>
            <a:br>
              <a:rPr lang="en-US" sz="4050" dirty="0">
                <a:solidFill>
                  <a:schemeClr val="tx1"/>
                </a:solidFill>
                <a:latin typeface="Arial" charset="0"/>
              </a:rPr>
            </a:br>
            <a:r>
              <a:rPr lang="en-US" sz="4050" dirty="0">
                <a:solidFill>
                  <a:schemeClr val="tx1"/>
                </a:solidFill>
                <a:latin typeface="Arial" charset="0"/>
              </a:rPr>
              <a:t>city council</a:t>
            </a:r>
            <a:endParaRPr lang="en-US" sz="4050"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00C597E-07A4-EF6E-3518-BB0AB60D33D8}"/>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29699" name="Rectangle 6">
            <a:extLst>
              <a:ext uri="{FF2B5EF4-FFF2-40B4-BE49-F238E27FC236}">
                <a16:creationId xmlns:a16="http://schemas.microsoft.com/office/drawing/2014/main" id="{26CEB82F-F8E2-D05A-1E50-4BB4EEC0B92E}"/>
              </a:ext>
            </a:extLst>
          </p:cNvPr>
          <p:cNvSpPr>
            <a:spLocks noChangeArrowheads="1"/>
          </p:cNvSpPr>
          <p:nvPr/>
        </p:nvSpPr>
        <p:spPr bwMode="auto">
          <a:xfrm flipV="1">
            <a:off x="6896100" y="-9124672"/>
            <a:ext cx="528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ct val="0"/>
              </a:spcBef>
              <a:spcAft>
                <a:spcPct val="0"/>
              </a:spcAft>
              <a:buClrTx/>
              <a:buSzTx/>
              <a:buNone/>
            </a:pPr>
            <a:endParaRPr lang="en-US" altLang="en-US" sz="1800">
              <a:solidFill>
                <a:prstClr val="black"/>
              </a:solidFill>
              <a:latin typeface="Garamond" panose="02020404030301010803" pitchFamily="18" charset="0"/>
              <a:cs typeface="Arial" panose="020B0604020202020204" pitchFamily="34" charset="0"/>
            </a:endParaRPr>
          </a:p>
        </p:txBody>
      </p:sp>
      <p:sp>
        <p:nvSpPr>
          <p:cNvPr id="29700" name="Rectangle 2">
            <a:extLst>
              <a:ext uri="{FF2B5EF4-FFF2-40B4-BE49-F238E27FC236}">
                <a16:creationId xmlns:a16="http://schemas.microsoft.com/office/drawing/2014/main" id="{CDB58EBD-8AD0-8DF9-B52A-7865CEC4C3DB}"/>
              </a:ext>
            </a:extLst>
          </p:cNvPr>
          <p:cNvSpPr txBox="1">
            <a:spLocks noRot="1"/>
          </p:cNvSpPr>
          <p:nvPr/>
        </p:nvSpPr>
        <p:spPr bwMode="auto">
          <a:xfrm>
            <a:off x="2054225" y="193675"/>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dirty="0">
                <a:solidFill>
                  <a:prstClr val="white"/>
                </a:solidFill>
                <a:latin typeface="Arial" panose="020B0604020202020204" pitchFamily="34" charset="0"/>
                <a:cs typeface="Arial" panose="020B0604020202020204" pitchFamily="34" charset="0"/>
              </a:rPr>
              <a:t>EIR</a:t>
            </a:r>
          </a:p>
        </p:txBody>
      </p:sp>
      <p:sp>
        <p:nvSpPr>
          <p:cNvPr id="13" name="Text Placeholder 2">
            <a:extLst>
              <a:ext uri="{FF2B5EF4-FFF2-40B4-BE49-F238E27FC236}">
                <a16:creationId xmlns:a16="http://schemas.microsoft.com/office/drawing/2014/main" id="{D7C23C98-C672-32F1-850B-470BD0F4FACD}"/>
              </a:ext>
            </a:extLst>
          </p:cNvPr>
          <p:cNvSpPr>
            <a:spLocks noGrp="1"/>
          </p:cNvSpPr>
          <p:nvPr>
            <p:ph type="body" sz="half" idx="1"/>
          </p:nvPr>
        </p:nvSpPr>
        <p:spPr>
          <a:xfrm>
            <a:off x="1962151" y="1576388"/>
            <a:ext cx="8520113" cy="2576512"/>
          </a:xfrm>
        </p:spPr>
        <p:txBody>
          <a:bodyPr/>
          <a:lstStyle/>
          <a:p>
            <a:pPr>
              <a:defRPr/>
            </a:pPr>
            <a:r>
              <a:rPr lang="en-US" sz="2000" dirty="0">
                <a:latin typeface="Arial" panose="020B0604020202020204" pitchFamily="34" charset="0"/>
                <a:ea typeface="Times New Roman" panose="02020603050405020304" pitchFamily="18" charset="0"/>
                <a:cs typeface="Arial" panose="020B0604020202020204" pitchFamily="34" charset="0"/>
              </a:rPr>
              <a:t>Since the time that the analysis for the proposed changes was originally undertaken, the State Legislature has enacted dozens of additional housing bills, placing more and more burdens on local government</a:t>
            </a:r>
            <a:r>
              <a:rPr lang="en-US" sz="2000" dirty="0">
                <a:solidFill>
                  <a:srgbClr val="000000"/>
                </a:solidFill>
                <a:latin typeface="Arial" panose="020B0604020202020204" pitchFamily="34" charset="0"/>
                <a:cs typeface="Arial" panose="020B0604020202020204" pitchFamily="34" charset="0"/>
              </a:rPr>
              <a:t>.</a:t>
            </a:r>
          </a:p>
          <a:p>
            <a:pPr>
              <a:defRPr/>
            </a:pPr>
            <a:r>
              <a:rPr lang="en-US" sz="2000" dirty="0">
                <a:latin typeface="Arial" panose="020B0604020202020204" pitchFamily="34" charset="0"/>
                <a:ea typeface="Times New Roman" panose="02020603050405020304" pitchFamily="18" charset="0"/>
                <a:cs typeface="Arial" panose="020B0604020202020204" pitchFamily="34" charset="0"/>
              </a:rPr>
              <a:t>The 6</a:t>
            </a:r>
            <a:r>
              <a:rPr lang="en-US" sz="2000" baseline="30000" dirty="0">
                <a:latin typeface="Arial" panose="020B0604020202020204" pitchFamily="34" charset="0"/>
                <a:ea typeface="Times New Roman" panose="02020603050405020304" pitchFamily="18" charset="0"/>
                <a:cs typeface="Arial" panose="020B0604020202020204" pitchFamily="34" charset="0"/>
              </a:rPr>
              <a:t>th</a:t>
            </a:r>
            <a:r>
              <a:rPr lang="en-US" sz="2000" dirty="0">
                <a:latin typeface="Arial" panose="020B0604020202020204" pitchFamily="34" charset="0"/>
                <a:ea typeface="Times New Roman" panose="02020603050405020304" pitchFamily="18" charset="0"/>
                <a:cs typeface="Arial" panose="020B0604020202020204" pitchFamily="34" charset="0"/>
              </a:rPr>
              <a:t> Cycle RHNA allocation for Gardena was an increase of more than 1,400 percent from the 5</a:t>
            </a:r>
            <a:r>
              <a:rPr lang="en-US" sz="2000" baseline="30000" dirty="0">
                <a:latin typeface="Arial" panose="020B0604020202020204" pitchFamily="34" charset="0"/>
                <a:ea typeface="Times New Roman" panose="02020603050405020304" pitchFamily="18" charset="0"/>
                <a:cs typeface="Arial" panose="020B0604020202020204" pitchFamily="34" charset="0"/>
              </a:rPr>
              <a:t>th</a:t>
            </a:r>
            <a:r>
              <a:rPr lang="en-US" sz="2000" dirty="0">
                <a:latin typeface="Arial" panose="020B0604020202020204" pitchFamily="34" charset="0"/>
                <a:ea typeface="Times New Roman" panose="02020603050405020304" pitchFamily="18" charset="0"/>
                <a:cs typeface="Arial" panose="020B0604020202020204" pitchFamily="34" charset="0"/>
              </a:rPr>
              <a:t> Cycle RHNA allocation</a:t>
            </a:r>
            <a:r>
              <a:rPr lang="en-US" sz="2000" dirty="0">
                <a:solidFill>
                  <a:srgbClr val="000000"/>
                </a:solidFill>
                <a:latin typeface="Arial" panose="020B0604020202020204" pitchFamily="34" charset="0"/>
                <a:cs typeface="Arial" panose="020B0604020202020204" pitchFamily="34" charset="0"/>
              </a:rPr>
              <a:t>.</a:t>
            </a:r>
          </a:p>
          <a:p>
            <a:pPr>
              <a:defRPr/>
            </a:pPr>
            <a:r>
              <a:rPr lang="en-US" altLang="en-US" sz="2000" dirty="0">
                <a:latin typeface="Arial" panose="020B0604020202020204" pitchFamily="34" charset="0"/>
                <a:cs typeface="Arial" panose="020B0604020202020204" pitchFamily="34" charset="0"/>
              </a:rPr>
              <a:t>The City also included a buffer for all income categories.</a:t>
            </a:r>
          </a:p>
          <a:p>
            <a:pPr algn="ctr">
              <a:defRPr/>
            </a:pPr>
            <a:endParaRPr lang="en-US" altLang="en-US" sz="2400" b="1" dirty="0">
              <a:latin typeface="Arial" panose="020B0604020202020204" pitchFamily="34" charset="0"/>
              <a:cs typeface="Arial" panose="020B0604020202020204" pitchFamily="34" charset="0"/>
            </a:endParaRPr>
          </a:p>
          <a:p>
            <a:pPr marL="0" indent="0" algn="ctr">
              <a:buNone/>
              <a:defRPr/>
            </a:pPr>
            <a:r>
              <a:rPr lang="en-US" sz="2400" dirty="0">
                <a:latin typeface="Arial" panose="020B0604020202020204" pitchFamily="34" charset="0"/>
                <a:ea typeface="Times New Roman" panose="02020603050405020304" pitchFamily="18" charset="0"/>
                <a:cs typeface="Arial" panose="020B0604020202020204" pitchFamily="34" charset="0"/>
              </a:rPr>
              <a:t>Staff is therefore recommending that the Planning Commission recommend, and the City Council adopt, a </a:t>
            </a:r>
            <a:r>
              <a:rPr lang="en-US" sz="2400" b="1" u="sng" dirty="0">
                <a:latin typeface="Arial" panose="020B0604020202020204" pitchFamily="34" charset="0"/>
                <a:ea typeface="Times New Roman" panose="02020603050405020304" pitchFamily="18" charset="0"/>
                <a:cs typeface="Arial" panose="020B0604020202020204" pitchFamily="34" charset="0"/>
              </a:rPr>
              <a:t>Modified Alternative 2 </a:t>
            </a:r>
            <a:r>
              <a:rPr lang="en-US" sz="2400" dirty="0">
                <a:latin typeface="Arial" panose="020B0604020202020204" pitchFamily="34" charset="0"/>
                <a:ea typeface="Times New Roman" panose="02020603050405020304" pitchFamily="18" charset="0"/>
                <a:cs typeface="Arial" panose="020B0604020202020204" pitchFamily="34" charset="0"/>
              </a:rPr>
              <a:t>identified in the EIR.</a:t>
            </a:r>
            <a:endParaRPr lang="en-US" altLang="en-US" sz="2400" dirty="0">
              <a:latin typeface="Arial" panose="020B0604020202020204" pitchFamily="34" charset="0"/>
              <a:cs typeface="Arial" panose="020B0604020202020204" pitchFamily="34" charset="0"/>
            </a:endParaRPr>
          </a:p>
          <a:p>
            <a:pPr>
              <a:defRPr/>
            </a:pPr>
            <a:endParaRPr lang="en-US" altLang="en-US" sz="2000" dirty="0">
              <a:latin typeface="Arial" panose="020B0604020202020204" pitchFamily="34" charset="0"/>
              <a:cs typeface="Arial" panose="020B0604020202020204" pitchFamily="34" charset="0"/>
            </a:endParaRPr>
          </a:p>
          <a:p>
            <a:pPr>
              <a:defRPr/>
            </a:pPr>
            <a:endParaRPr lang="en-US" altLang="en-US" sz="2000" dirty="0">
              <a:latin typeface="Arial" panose="020B0604020202020204" pitchFamily="34" charset="0"/>
              <a:cs typeface="Arial" panose="020B0604020202020204" pitchFamily="34" charset="0"/>
            </a:endParaRPr>
          </a:p>
          <a:p>
            <a:pPr marL="0" indent="0">
              <a:buNone/>
              <a:defRPr/>
            </a:pPr>
            <a:endParaRPr lang="en-US" altLang="en-US" sz="20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4" end="4"/>
                                            </p:txEl>
                                          </p:spTgt>
                                        </p:tgtEl>
                                        <p:attrNameLst>
                                          <p:attrName>style.visibility</p:attrName>
                                        </p:attrNameLst>
                                      </p:cBhvr>
                                      <p:to>
                                        <p:strVal val="visible"/>
                                      </p:to>
                                    </p:set>
                                    <p:animEffect transition="in" filter="fade">
                                      <p:cBhvr>
                                        <p:cTn id="7"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DCE8C1-28CF-A4F6-7388-1C6E72419CEC}"/>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Text Box 5">
            <a:extLst>
              <a:ext uri="{FF2B5EF4-FFF2-40B4-BE49-F238E27FC236}">
                <a16:creationId xmlns:a16="http://schemas.microsoft.com/office/drawing/2014/main" id="{62DAC208-B9F5-8747-D4D1-8F642883E3C4}"/>
              </a:ext>
            </a:extLst>
          </p:cNvPr>
          <p:cNvSpPr txBox="1">
            <a:spLocks noChangeArrowheads="1"/>
          </p:cNvSpPr>
          <p:nvPr/>
        </p:nvSpPr>
        <p:spPr bwMode="auto">
          <a:xfrm>
            <a:off x="2054225" y="1775662"/>
            <a:ext cx="8067675" cy="1290097"/>
          </a:xfrm>
          <a:prstGeom prst="rect">
            <a:avLst/>
          </a:prstGeom>
          <a:noFill/>
          <a:ln>
            <a:noFill/>
          </a:ln>
        </p:spPr>
        <p:txBody>
          <a:bodyPr>
            <a:spAutoFit/>
          </a:bodyPr>
          <a:lstStyle>
            <a:lvl1pPr marL="285750" indent="-28575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Aft>
                <a:spcPct val="0"/>
              </a:spcAft>
              <a:buClr>
                <a:srgbClr val="629DD1"/>
              </a:buClr>
              <a:defRPr/>
            </a:pPr>
            <a:r>
              <a:rPr lang="en-US" altLang="en-US" sz="2400" b="1" dirty="0">
                <a:solidFill>
                  <a:prstClr val="black"/>
                </a:solidFill>
                <a:latin typeface="Arial" panose="020B0604020202020204" pitchFamily="34" charset="0"/>
                <a:cs typeface="Times New Roman" panose="02020603050405020304" pitchFamily="18" charset="0"/>
              </a:rPr>
              <a:t>Environmental Impact Report (EIR) presentation by Starla Barker .</a:t>
            </a:r>
            <a:endParaRPr lang="en-US" altLang="en-US" sz="2400" dirty="0">
              <a:solidFill>
                <a:prstClr val="black"/>
              </a:solidFill>
              <a:latin typeface="Arial" panose="020B0604020202020204" pitchFamily="34" charset="0"/>
              <a:cs typeface="Times New Roman" panose="02020603050405020304" pitchFamily="18" charset="0"/>
            </a:endParaRPr>
          </a:p>
          <a:p>
            <a:pPr marL="0" indent="0" eaLnBrk="0" fontAlgn="base" hangingPunct="0">
              <a:spcAft>
                <a:spcPct val="0"/>
              </a:spcAft>
              <a:buClr>
                <a:srgbClr val="629DD1"/>
              </a:buClr>
              <a:buNone/>
              <a:defRPr/>
            </a:pPr>
            <a:endParaRPr lang="en-US" altLang="en-US" sz="2400" dirty="0">
              <a:solidFill>
                <a:prstClr val="black"/>
              </a:solidFill>
              <a:latin typeface="Arial" panose="020B0604020202020204" pitchFamily="34" charset="0"/>
              <a:cs typeface="Arial" panose="020B0604020202020204" pitchFamily="34" charset="0"/>
            </a:endParaRPr>
          </a:p>
        </p:txBody>
      </p:sp>
      <p:sp>
        <p:nvSpPr>
          <p:cNvPr id="58372" name="Rectangle 2">
            <a:extLst>
              <a:ext uri="{FF2B5EF4-FFF2-40B4-BE49-F238E27FC236}">
                <a16:creationId xmlns:a16="http://schemas.microsoft.com/office/drawing/2014/main" id="{9D8ED93C-1CBE-82DA-CD1E-BAD00D3BDC31}"/>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Environmental Considerations</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7EB137-ED78-4FCD-A50A-E0D81246BF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98EE3D-8CD1-4C3F-BD1C-C98C9596463C}" type="slidenum">
              <a:rPr kumimoji="0" lang="en-US" sz="900" b="0" i="0" u="none" strike="noStrike" kern="1200" cap="none" spc="0" normalizeH="0" baseline="0" noProof="0" smtClean="0">
                <a:ln>
                  <a:noFill/>
                </a:ln>
                <a:solidFill>
                  <a:prstClr val="black">
                    <a:lumMod val="75000"/>
                    <a:lumOff val="25000"/>
                  </a:prstClr>
                </a:solidFill>
                <a:effectLst/>
                <a:uLnTx/>
                <a:uFillTx/>
                <a:latin typeface="Franklin Gothic Book" panose="020B0502020104020203"/>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900" b="0" i="0" u="none" strike="noStrike" kern="1200" cap="none" spc="0" normalizeH="0" baseline="0" noProof="0" dirty="0">
              <a:ln>
                <a:noFill/>
              </a:ln>
              <a:solidFill>
                <a:prstClr val="black">
                  <a:lumMod val="75000"/>
                  <a:lumOff val="25000"/>
                </a:prstClr>
              </a:solidFill>
              <a:effectLst/>
              <a:uLnTx/>
              <a:uFillTx/>
              <a:latin typeface="Franklin Gothic Book" panose="020B0502020104020203"/>
              <a:ea typeface="+mn-ea"/>
              <a:cs typeface="+mn-cs"/>
            </a:endParaRPr>
          </a:p>
        </p:txBody>
      </p:sp>
      <p:sp>
        <p:nvSpPr>
          <p:cNvPr id="15" name="Title 1">
            <a:extLst>
              <a:ext uri="{FF2B5EF4-FFF2-40B4-BE49-F238E27FC236}">
                <a16:creationId xmlns:a16="http://schemas.microsoft.com/office/drawing/2014/main" id="{F2816EC2-7A6C-C2F2-5005-801756CF5739}"/>
              </a:ext>
            </a:extLst>
          </p:cNvPr>
          <p:cNvSpPr txBox="1">
            <a:spLocks/>
          </p:cNvSpPr>
          <p:nvPr/>
        </p:nvSpPr>
        <p:spPr>
          <a:xfrm>
            <a:off x="698500" y="728331"/>
            <a:ext cx="10993549" cy="1075069"/>
          </a:xfrm>
          <a:prstGeom prst="rect">
            <a:avLst/>
          </a:prstGeom>
        </p:spPr>
        <p:txBody>
          <a:bodyPr vert="horz" lIns="91440" tIns="45720" rIns="91440" bIns="45720" rtlCol="0" anchor="t">
            <a:norm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City of Gardena General Plan, Zoning Code &amp; </a:t>
            </a:r>
          </a:p>
          <a:p>
            <a:r>
              <a:rPr lang="en-US" dirty="0"/>
              <a:t>Zoning Map Amendment Project</a:t>
            </a:r>
          </a:p>
        </p:txBody>
      </p:sp>
      <p:sp>
        <p:nvSpPr>
          <p:cNvPr id="21" name="TextBox 20">
            <a:extLst>
              <a:ext uri="{FF2B5EF4-FFF2-40B4-BE49-F238E27FC236}">
                <a16:creationId xmlns:a16="http://schemas.microsoft.com/office/drawing/2014/main" id="{775F5E6D-4FCE-7CAE-CDB9-E6EC506CBC7C}"/>
              </a:ext>
            </a:extLst>
          </p:cNvPr>
          <p:cNvSpPr txBox="1"/>
          <p:nvPr/>
        </p:nvSpPr>
        <p:spPr>
          <a:xfrm>
            <a:off x="698500" y="1660653"/>
            <a:ext cx="10083800" cy="738664"/>
          </a:xfrm>
          <a:prstGeom prst="rect">
            <a:avLst/>
          </a:prstGeom>
          <a:noFill/>
        </p:spPr>
        <p:txBody>
          <a:bodyPr wrap="square" rtlCol="0">
            <a:spAutoFit/>
          </a:bodyPr>
          <a:lstStyle/>
          <a:p>
            <a:r>
              <a:rPr lang="en-US" sz="2400" dirty="0">
                <a:solidFill>
                  <a:schemeClr val="accent1"/>
                </a:solidFill>
              </a:rPr>
              <a:t>Environmental Impact Report City Council– July 23, 2024</a:t>
            </a:r>
          </a:p>
          <a:p>
            <a:endParaRPr lang="en-US" dirty="0"/>
          </a:p>
        </p:txBody>
      </p:sp>
      <p:pic>
        <p:nvPicPr>
          <p:cNvPr id="3" name="Picture 2">
            <a:extLst>
              <a:ext uri="{FF2B5EF4-FFF2-40B4-BE49-F238E27FC236}">
                <a16:creationId xmlns:a16="http://schemas.microsoft.com/office/drawing/2014/main" id="{197EE90C-D112-4FEB-6597-02D33F0EE1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7966" y="2219855"/>
            <a:ext cx="5794615" cy="4477657"/>
          </a:xfrm>
          <a:prstGeom prst="rect">
            <a:avLst/>
          </a:prstGeom>
        </p:spPr>
      </p:pic>
    </p:spTree>
    <p:extLst>
      <p:ext uri="{BB962C8B-B14F-4D97-AF65-F5344CB8AC3E}">
        <p14:creationId xmlns:p14="http://schemas.microsoft.com/office/powerpoint/2010/main" val="1874490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DA2AC-B341-EA5F-6279-810E0B2D037E}"/>
              </a:ext>
            </a:extLst>
          </p:cNvPr>
          <p:cNvSpPr>
            <a:spLocks noGrp="1"/>
          </p:cNvSpPr>
          <p:nvPr>
            <p:ph type="title"/>
          </p:nvPr>
        </p:nvSpPr>
        <p:spPr/>
        <p:txBody>
          <a:bodyPr/>
          <a:lstStyle/>
          <a:p>
            <a:r>
              <a:rPr lang="en-US" dirty="0"/>
              <a:t>CEQA Process</a:t>
            </a:r>
          </a:p>
        </p:txBody>
      </p:sp>
      <p:sp>
        <p:nvSpPr>
          <p:cNvPr id="4" name="Slide Number Placeholder 3">
            <a:extLst>
              <a:ext uri="{FF2B5EF4-FFF2-40B4-BE49-F238E27FC236}">
                <a16:creationId xmlns:a16="http://schemas.microsoft.com/office/drawing/2014/main" id="{FC2FBB60-CFEE-7B24-EE2B-6962B78FF26E}"/>
              </a:ext>
            </a:extLst>
          </p:cNvPr>
          <p:cNvSpPr>
            <a:spLocks noGrp="1"/>
          </p:cNvSpPr>
          <p:nvPr>
            <p:ph type="sldNum" sz="quarter" idx="12"/>
          </p:nvPr>
        </p:nvSpPr>
        <p:spPr/>
        <p:txBody>
          <a:bodyPr/>
          <a:lstStyle/>
          <a:p>
            <a:fld id="{3A98EE3D-8CD1-4C3F-BD1C-C98C9596463C}" type="slidenum">
              <a:rPr lang="en-US" smtClean="0"/>
              <a:t>13</a:t>
            </a:fld>
            <a:endParaRPr lang="en-US" dirty="0"/>
          </a:p>
        </p:txBody>
      </p:sp>
      <p:graphicFrame>
        <p:nvGraphicFramePr>
          <p:cNvPr id="5" name="Content Placeholder 3">
            <a:extLst>
              <a:ext uri="{FF2B5EF4-FFF2-40B4-BE49-F238E27FC236}">
                <a16:creationId xmlns:a16="http://schemas.microsoft.com/office/drawing/2014/main" id="{DC21D3E6-9053-E848-7479-1D2C269B3665}"/>
              </a:ext>
            </a:extLst>
          </p:cNvPr>
          <p:cNvGraphicFramePr>
            <a:graphicFrameLocks noGrp="1"/>
          </p:cNvGraphicFramePr>
          <p:nvPr>
            <p:ph idx="1"/>
            <p:extLst>
              <p:ext uri="{D42A27DB-BD31-4B8C-83A1-F6EECF244321}">
                <p14:modId xmlns:p14="http://schemas.microsoft.com/office/powerpoint/2010/main" val="2774983425"/>
              </p:ext>
            </p:extLst>
          </p:nvPr>
        </p:nvGraphicFramePr>
        <p:xfrm>
          <a:off x="581024" y="2341563"/>
          <a:ext cx="11207023" cy="3965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68401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E4633-6300-CC4C-2D69-E7F8FD67E959}"/>
              </a:ext>
            </a:extLst>
          </p:cNvPr>
          <p:cNvSpPr>
            <a:spLocks noGrp="1"/>
          </p:cNvSpPr>
          <p:nvPr>
            <p:ph type="title"/>
          </p:nvPr>
        </p:nvSpPr>
        <p:spPr/>
        <p:txBody>
          <a:bodyPr/>
          <a:lstStyle/>
          <a:p>
            <a:r>
              <a:rPr lang="en-US" dirty="0"/>
              <a:t>What Does CEQA Require?</a:t>
            </a:r>
          </a:p>
        </p:txBody>
      </p:sp>
      <p:sp>
        <p:nvSpPr>
          <p:cNvPr id="3" name="Content Placeholder 2">
            <a:extLst>
              <a:ext uri="{FF2B5EF4-FFF2-40B4-BE49-F238E27FC236}">
                <a16:creationId xmlns:a16="http://schemas.microsoft.com/office/drawing/2014/main" id="{E41F1907-D355-3FCB-B350-0739429BAC20}"/>
              </a:ext>
            </a:extLst>
          </p:cNvPr>
          <p:cNvSpPr>
            <a:spLocks noGrp="1"/>
          </p:cNvSpPr>
          <p:nvPr>
            <p:ph idx="1"/>
          </p:nvPr>
        </p:nvSpPr>
        <p:spPr/>
        <p:txBody>
          <a:bodyPr>
            <a:normAutofit/>
          </a:bodyPr>
          <a:lstStyle/>
          <a:p>
            <a:r>
              <a:rPr lang="en-US" sz="2400" dirty="0"/>
              <a:t>Consideration of all project phases (planning, construction, operations) and all project components (on- and off-site) to the extent known</a:t>
            </a:r>
          </a:p>
          <a:p>
            <a:r>
              <a:rPr lang="en-US" sz="2400" dirty="0"/>
              <a:t>Evaluation of change between baseline existing conditions and future project conditions</a:t>
            </a:r>
          </a:p>
          <a:p>
            <a:r>
              <a:rPr lang="en-US" sz="2400" dirty="0"/>
              <a:t>Mitigation of significant environment effects</a:t>
            </a:r>
          </a:p>
          <a:p>
            <a:r>
              <a:rPr lang="en-US" sz="2400" dirty="0"/>
              <a:t>Evaluation of Alternatives to a proposed project when an EIR is prepared</a:t>
            </a:r>
          </a:p>
          <a:p>
            <a:pPr marL="0" indent="0">
              <a:buNone/>
            </a:pPr>
            <a:endParaRPr lang="en-US" dirty="0"/>
          </a:p>
        </p:txBody>
      </p:sp>
      <p:sp>
        <p:nvSpPr>
          <p:cNvPr id="4" name="Slide Number Placeholder 3">
            <a:extLst>
              <a:ext uri="{FF2B5EF4-FFF2-40B4-BE49-F238E27FC236}">
                <a16:creationId xmlns:a16="http://schemas.microsoft.com/office/drawing/2014/main" id="{99C47566-8593-C520-B171-F9A8F9C96AAE}"/>
              </a:ext>
            </a:extLst>
          </p:cNvPr>
          <p:cNvSpPr>
            <a:spLocks noGrp="1"/>
          </p:cNvSpPr>
          <p:nvPr>
            <p:ph type="sldNum" sz="quarter" idx="12"/>
          </p:nvPr>
        </p:nvSpPr>
        <p:spPr/>
        <p:txBody>
          <a:bodyPr/>
          <a:lstStyle/>
          <a:p>
            <a:fld id="{3A98EE3D-8CD1-4C3F-BD1C-C98C9596463C}" type="slidenum">
              <a:rPr lang="en-US" smtClean="0"/>
              <a:t>14</a:t>
            </a:fld>
            <a:endParaRPr lang="en-US" dirty="0"/>
          </a:p>
        </p:txBody>
      </p:sp>
    </p:spTree>
    <p:extLst>
      <p:ext uri="{BB962C8B-B14F-4D97-AF65-F5344CB8AC3E}">
        <p14:creationId xmlns:p14="http://schemas.microsoft.com/office/powerpoint/2010/main" val="2554319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E4633-6300-CC4C-2D69-E7F8FD67E959}"/>
              </a:ext>
            </a:extLst>
          </p:cNvPr>
          <p:cNvSpPr>
            <a:spLocks noGrp="1"/>
          </p:cNvSpPr>
          <p:nvPr>
            <p:ph type="title"/>
          </p:nvPr>
        </p:nvSpPr>
        <p:spPr/>
        <p:txBody>
          <a:bodyPr/>
          <a:lstStyle/>
          <a:p>
            <a:r>
              <a:rPr lang="en-US" dirty="0"/>
              <a:t>What Does CEQA Require?</a:t>
            </a:r>
          </a:p>
        </p:txBody>
      </p:sp>
      <p:sp>
        <p:nvSpPr>
          <p:cNvPr id="3" name="Content Placeholder 2">
            <a:extLst>
              <a:ext uri="{FF2B5EF4-FFF2-40B4-BE49-F238E27FC236}">
                <a16:creationId xmlns:a16="http://schemas.microsoft.com/office/drawing/2014/main" id="{E41F1907-D355-3FCB-B350-0739429BAC20}"/>
              </a:ext>
            </a:extLst>
          </p:cNvPr>
          <p:cNvSpPr>
            <a:spLocks noGrp="1"/>
          </p:cNvSpPr>
          <p:nvPr>
            <p:ph idx="1"/>
          </p:nvPr>
        </p:nvSpPr>
        <p:spPr/>
        <p:txBody>
          <a:bodyPr>
            <a:normAutofit/>
          </a:bodyPr>
          <a:lstStyle/>
          <a:p>
            <a:r>
              <a:rPr lang="en-US" sz="2400" dirty="0"/>
              <a:t>Review of potential environmental impacts</a:t>
            </a:r>
          </a:p>
          <a:p>
            <a:pPr lvl="1"/>
            <a:r>
              <a:rPr lang="en-US" sz="2100" dirty="0"/>
              <a:t>Direct and indirect</a:t>
            </a:r>
          </a:p>
          <a:p>
            <a:pPr lvl="1"/>
            <a:r>
              <a:rPr lang="en-US" sz="2100" dirty="0"/>
              <a:t>Short-term (construction)</a:t>
            </a:r>
          </a:p>
          <a:p>
            <a:pPr lvl="1"/>
            <a:r>
              <a:rPr lang="en-US" sz="2100" dirty="0"/>
              <a:t>Long-term (operational)</a:t>
            </a:r>
          </a:p>
          <a:p>
            <a:pPr lvl="1"/>
            <a:r>
              <a:rPr lang="en-US" sz="2100" dirty="0"/>
              <a:t>Cumulative (project combined with other related projects)</a:t>
            </a:r>
          </a:p>
          <a:p>
            <a:pPr lvl="1"/>
            <a:r>
              <a:rPr lang="en-US" sz="2100" dirty="0"/>
              <a:t>Growth-inducing (economic/population growth, construction of additional housing, removal of obstacles)</a:t>
            </a:r>
          </a:p>
          <a:p>
            <a:pPr lvl="1"/>
            <a:r>
              <a:rPr lang="en-US" sz="2100" dirty="0"/>
              <a:t>Unavoidable impacts (remain despite implementation of mitigation)</a:t>
            </a:r>
          </a:p>
        </p:txBody>
      </p:sp>
      <p:sp>
        <p:nvSpPr>
          <p:cNvPr id="4" name="Slide Number Placeholder 3">
            <a:extLst>
              <a:ext uri="{FF2B5EF4-FFF2-40B4-BE49-F238E27FC236}">
                <a16:creationId xmlns:a16="http://schemas.microsoft.com/office/drawing/2014/main" id="{99C47566-8593-C520-B171-F9A8F9C96AAE}"/>
              </a:ext>
            </a:extLst>
          </p:cNvPr>
          <p:cNvSpPr>
            <a:spLocks noGrp="1"/>
          </p:cNvSpPr>
          <p:nvPr>
            <p:ph type="sldNum" sz="quarter" idx="12"/>
          </p:nvPr>
        </p:nvSpPr>
        <p:spPr/>
        <p:txBody>
          <a:bodyPr/>
          <a:lstStyle/>
          <a:p>
            <a:fld id="{3A98EE3D-8CD1-4C3F-BD1C-C98C9596463C}" type="slidenum">
              <a:rPr lang="en-US" smtClean="0"/>
              <a:t>15</a:t>
            </a:fld>
            <a:endParaRPr lang="en-US" dirty="0"/>
          </a:p>
        </p:txBody>
      </p:sp>
    </p:spTree>
    <p:extLst>
      <p:ext uri="{BB962C8B-B14F-4D97-AF65-F5344CB8AC3E}">
        <p14:creationId xmlns:p14="http://schemas.microsoft.com/office/powerpoint/2010/main" val="2279331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A4C7A-1EE0-4012-4D7F-0208B8D870A6}"/>
              </a:ext>
            </a:extLst>
          </p:cNvPr>
          <p:cNvSpPr>
            <a:spLocks noGrp="1"/>
          </p:cNvSpPr>
          <p:nvPr>
            <p:ph type="title"/>
          </p:nvPr>
        </p:nvSpPr>
        <p:spPr/>
        <p:txBody>
          <a:bodyPr/>
          <a:lstStyle/>
          <a:p>
            <a:r>
              <a:rPr lang="en-US" dirty="0"/>
              <a:t>Purpose of an EIR</a:t>
            </a:r>
          </a:p>
        </p:txBody>
      </p:sp>
      <p:sp>
        <p:nvSpPr>
          <p:cNvPr id="4" name="Slide Number Placeholder 3">
            <a:extLst>
              <a:ext uri="{FF2B5EF4-FFF2-40B4-BE49-F238E27FC236}">
                <a16:creationId xmlns:a16="http://schemas.microsoft.com/office/drawing/2014/main" id="{B0B3B0D5-9CFE-1325-3E15-5D55A0AE1985}"/>
              </a:ext>
            </a:extLst>
          </p:cNvPr>
          <p:cNvSpPr>
            <a:spLocks noGrp="1"/>
          </p:cNvSpPr>
          <p:nvPr>
            <p:ph type="sldNum" sz="quarter" idx="12"/>
          </p:nvPr>
        </p:nvSpPr>
        <p:spPr/>
        <p:txBody>
          <a:bodyPr/>
          <a:lstStyle/>
          <a:p>
            <a:fld id="{3A98EE3D-8CD1-4C3F-BD1C-C98C9596463C}" type="slidenum">
              <a:rPr lang="en-US" smtClean="0"/>
              <a:t>16</a:t>
            </a:fld>
            <a:endParaRPr lang="en-US" dirty="0"/>
          </a:p>
        </p:txBody>
      </p:sp>
      <p:sp>
        <p:nvSpPr>
          <p:cNvPr id="5" name="Content Placeholder 4">
            <a:extLst>
              <a:ext uri="{FF2B5EF4-FFF2-40B4-BE49-F238E27FC236}">
                <a16:creationId xmlns:a16="http://schemas.microsoft.com/office/drawing/2014/main" id="{75281606-F1C5-B6E5-1313-DC9675BA1631}"/>
              </a:ext>
            </a:extLst>
          </p:cNvPr>
          <p:cNvSpPr>
            <a:spLocks noGrp="1"/>
          </p:cNvSpPr>
          <p:nvPr>
            <p:ph idx="1"/>
          </p:nvPr>
        </p:nvSpPr>
        <p:spPr>
          <a:xfrm>
            <a:off x="581192" y="2340864"/>
            <a:ext cx="11029615" cy="4083050"/>
          </a:xfrm>
        </p:spPr>
        <p:txBody>
          <a:bodyPr>
            <a:normAutofit/>
          </a:bodyPr>
          <a:lstStyle/>
          <a:p>
            <a:r>
              <a:rPr lang="en-US" sz="2400" dirty="0"/>
              <a:t>Inform public agency decision makers and the general public of a project’s significant environmental effects</a:t>
            </a:r>
          </a:p>
          <a:p>
            <a:r>
              <a:rPr lang="en-US" sz="2400" dirty="0"/>
              <a:t>Identify ways to avoid or lessen a project’s significant environmental effects</a:t>
            </a:r>
          </a:p>
          <a:p>
            <a:r>
              <a:rPr lang="en-US" sz="2400" dirty="0"/>
              <a:t>Describe a range of reasonable alternatives to the project that could feasibly attain most of the project’s basic objectives while substantially avoiding or lessening any of the significant environmental impacts</a:t>
            </a:r>
          </a:p>
          <a:p>
            <a:pPr marL="0" indent="0">
              <a:buNone/>
            </a:pP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076553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D482F1-E530-B997-BEFA-A732ABB7A1AB}"/>
              </a:ext>
            </a:extLst>
          </p:cNvPr>
          <p:cNvSpPr>
            <a:spLocks noGrp="1"/>
          </p:cNvSpPr>
          <p:nvPr>
            <p:ph type="title"/>
          </p:nvPr>
        </p:nvSpPr>
        <p:spPr/>
        <p:txBody>
          <a:bodyPr/>
          <a:lstStyle/>
          <a:p>
            <a:r>
              <a:rPr lang="en-US" dirty="0"/>
              <a:t>Environmental topical areas Evaluated in the EIR</a:t>
            </a:r>
          </a:p>
        </p:txBody>
      </p:sp>
      <p:sp>
        <p:nvSpPr>
          <p:cNvPr id="6" name="Content Placeholder 5">
            <a:extLst>
              <a:ext uri="{FF2B5EF4-FFF2-40B4-BE49-F238E27FC236}">
                <a16:creationId xmlns:a16="http://schemas.microsoft.com/office/drawing/2014/main" id="{88459675-787C-F447-EA07-7AF3238E7195}"/>
              </a:ext>
            </a:extLst>
          </p:cNvPr>
          <p:cNvSpPr>
            <a:spLocks noGrp="1"/>
          </p:cNvSpPr>
          <p:nvPr>
            <p:ph sz="half" idx="1"/>
          </p:nvPr>
        </p:nvSpPr>
        <p:spPr>
          <a:xfrm>
            <a:off x="581192" y="2005070"/>
            <a:ext cx="5194767" cy="4270317"/>
          </a:xfrm>
        </p:spPr>
        <p:txBody>
          <a:bodyPr>
            <a:noAutofit/>
          </a:bodyPr>
          <a:lstStyle/>
          <a:p>
            <a:r>
              <a:rPr lang="en-US" sz="2000" dirty="0"/>
              <a:t>Aesthetics </a:t>
            </a:r>
          </a:p>
          <a:p>
            <a:r>
              <a:rPr lang="en-US" sz="2000" dirty="0"/>
              <a:t>Air Quality</a:t>
            </a:r>
          </a:p>
          <a:p>
            <a:r>
              <a:rPr lang="en-US" sz="2000" dirty="0"/>
              <a:t>Biological Resources</a:t>
            </a:r>
          </a:p>
          <a:p>
            <a:r>
              <a:rPr lang="en-US" sz="2000" dirty="0"/>
              <a:t>Cultural Resources</a:t>
            </a:r>
          </a:p>
          <a:p>
            <a:r>
              <a:rPr lang="en-US" sz="2000" dirty="0"/>
              <a:t>Energy</a:t>
            </a:r>
          </a:p>
          <a:p>
            <a:r>
              <a:rPr lang="en-US" sz="2000" dirty="0"/>
              <a:t>Geology/Soils</a:t>
            </a:r>
          </a:p>
          <a:p>
            <a:r>
              <a:rPr lang="en-US" sz="2000" dirty="0"/>
              <a:t>Greenhouse Gases Emissions </a:t>
            </a:r>
          </a:p>
          <a:p>
            <a:r>
              <a:rPr lang="en-US" sz="2000" dirty="0"/>
              <a:t>Hazards and Hazardous Materials</a:t>
            </a:r>
          </a:p>
          <a:p>
            <a:r>
              <a:rPr lang="en-US" sz="2000" dirty="0"/>
              <a:t>Hydrology/Water Quality</a:t>
            </a:r>
          </a:p>
        </p:txBody>
      </p:sp>
      <p:sp>
        <p:nvSpPr>
          <p:cNvPr id="7" name="Content Placeholder 6">
            <a:extLst>
              <a:ext uri="{FF2B5EF4-FFF2-40B4-BE49-F238E27FC236}">
                <a16:creationId xmlns:a16="http://schemas.microsoft.com/office/drawing/2014/main" id="{849FC281-613D-5E26-97CC-A923ACF35A4C}"/>
              </a:ext>
            </a:extLst>
          </p:cNvPr>
          <p:cNvSpPr>
            <a:spLocks noGrp="1"/>
          </p:cNvSpPr>
          <p:nvPr>
            <p:ph sz="half" idx="2"/>
          </p:nvPr>
        </p:nvSpPr>
        <p:spPr>
          <a:xfrm>
            <a:off x="6416039" y="1729007"/>
            <a:ext cx="5194769" cy="4270316"/>
          </a:xfrm>
        </p:spPr>
        <p:txBody>
          <a:bodyPr vert="horz" lIns="91440" tIns="45720" rIns="91440" bIns="45720" rtlCol="0" anchor="ctr">
            <a:noAutofit/>
          </a:bodyPr>
          <a:lstStyle/>
          <a:p>
            <a:r>
              <a:rPr lang="en-US" sz="2000" dirty="0"/>
              <a:t>Land Use and Planning</a:t>
            </a:r>
          </a:p>
          <a:p>
            <a:r>
              <a:rPr lang="en-US" sz="2000" dirty="0"/>
              <a:t>Noise </a:t>
            </a:r>
          </a:p>
          <a:p>
            <a:r>
              <a:rPr lang="en-US" sz="2000" dirty="0"/>
              <a:t>Population and Housing</a:t>
            </a:r>
          </a:p>
          <a:p>
            <a:r>
              <a:rPr lang="en-US" sz="2000" dirty="0"/>
              <a:t>Public Services/Parks &amp; Recreation</a:t>
            </a:r>
          </a:p>
          <a:p>
            <a:r>
              <a:rPr lang="en-US" sz="2000" dirty="0"/>
              <a:t>Transportation</a:t>
            </a:r>
          </a:p>
          <a:p>
            <a:r>
              <a:rPr lang="en-US" sz="2000" dirty="0"/>
              <a:t>Tribal Cultural Resources</a:t>
            </a:r>
          </a:p>
          <a:p>
            <a:r>
              <a:rPr lang="en-US" sz="2000" dirty="0"/>
              <a:t>Utilities and Service Systems</a:t>
            </a:r>
          </a:p>
          <a:p>
            <a:pPr marL="0" indent="0">
              <a:buNone/>
            </a:pPr>
            <a:endParaRPr lang="en-US" sz="2000" dirty="0"/>
          </a:p>
        </p:txBody>
      </p:sp>
      <p:sp>
        <p:nvSpPr>
          <p:cNvPr id="4" name="Slide Number Placeholder 3">
            <a:extLst>
              <a:ext uri="{FF2B5EF4-FFF2-40B4-BE49-F238E27FC236}">
                <a16:creationId xmlns:a16="http://schemas.microsoft.com/office/drawing/2014/main" id="{05600547-3D84-5F2E-F199-AA1239025BEF}"/>
              </a:ext>
            </a:extLst>
          </p:cNvPr>
          <p:cNvSpPr>
            <a:spLocks noGrp="1"/>
          </p:cNvSpPr>
          <p:nvPr>
            <p:ph type="sldNum" sz="quarter" idx="12"/>
          </p:nvPr>
        </p:nvSpPr>
        <p:spPr/>
        <p:txBody>
          <a:bodyPr/>
          <a:lstStyle/>
          <a:p>
            <a:fld id="{3A98EE3D-8CD1-4C3F-BD1C-C98C9596463C}" type="slidenum">
              <a:rPr lang="en-US" smtClean="0"/>
              <a:t>17</a:t>
            </a:fld>
            <a:endParaRPr lang="en-US" dirty="0"/>
          </a:p>
        </p:txBody>
      </p:sp>
    </p:spTree>
    <p:extLst>
      <p:ext uri="{BB962C8B-B14F-4D97-AF65-F5344CB8AC3E}">
        <p14:creationId xmlns:p14="http://schemas.microsoft.com/office/powerpoint/2010/main" val="79711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AB847-37EB-03C9-1D4B-34626152630C}"/>
              </a:ext>
            </a:extLst>
          </p:cNvPr>
          <p:cNvSpPr>
            <a:spLocks noGrp="1"/>
          </p:cNvSpPr>
          <p:nvPr>
            <p:ph type="title"/>
          </p:nvPr>
        </p:nvSpPr>
        <p:spPr/>
        <p:txBody>
          <a:bodyPr/>
          <a:lstStyle/>
          <a:p>
            <a:r>
              <a:rPr lang="en-US" dirty="0"/>
              <a:t>EIR Findings</a:t>
            </a:r>
          </a:p>
        </p:txBody>
      </p:sp>
      <p:sp>
        <p:nvSpPr>
          <p:cNvPr id="3" name="Content Placeholder 2">
            <a:extLst>
              <a:ext uri="{FF2B5EF4-FFF2-40B4-BE49-F238E27FC236}">
                <a16:creationId xmlns:a16="http://schemas.microsoft.com/office/drawing/2014/main" id="{AB5179B8-3374-0FF9-8E5D-9835143903A9}"/>
              </a:ext>
            </a:extLst>
          </p:cNvPr>
          <p:cNvSpPr>
            <a:spLocks noGrp="1"/>
          </p:cNvSpPr>
          <p:nvPr>
            <p:ph idx="1"/>
          </p:nvPr>
        </p:nvSpPr>
        <p:spPr/>
        <p:txBody>
          <a:bodyPr>
            <a:noAutofit/>
          </a:bodyPr>
          <a:lstStyle/>
          <a:p>
            <a:r>
              <a:rPr lang="en-US" sz="2400" dirty="0"/>
              <a:t>Most environmental topical areas have no impact or a less than significant impact</a:t>
            </a:r>
          </a:p>
          <a:p>
            <a:r>
              <a:rPr lang="en-US" sz="2400" dirty="0"/>
              <a:t>Less Than Significant With Mitigation Incorporated:</a:t>
            </a:r>
          </a:p>
          <a:p>
            <a:pPr lvl="1"/>
            <a:r>
              <a:rPr lang="en-US" sz="2000" dirty="0"/>
              <a:t>Cultural Resources</a:t>
            </a:r>
          </a:p>
          <a:p>
            <a:pPr lvl="1"/>
            <a:r>
              <a:rPr lang="en-US" sz="2000" dirty="0"/>
              <a:t>Geology and Soils</a:t>
            </a:r>
          </a:p>
          <a:p>
            <a:pPr lvl="1"/>
            <a:r>
              <a:rPr lang="en-US" sz="2000" dirty="0"/>
              <a:t>Noise</a:t>
            </a:r>
          </a:p>
          <a:p>
            <a:r>
              <a:rPr lang="en-US" sz="2400" dirty="0"/>
              <a:t>Significant and Unavoidable Impact:</a:t>
            </a:r>
          </a:p>
          <a:p>
            <a:pPr lvl="1"/>
            <a:r>
              <a:rPr lang="en-US" sz="2000" dirty="0"/>
              <a:t>Air Quality (project and cumulative conflict with or obstruct implementation of </a:t>
            </a:r>
            <a:r>
              <a:rPr lang="en-US" sz="2000" dirty="0" err="1"/>
              <a:t>AQMP</a:t>
            </a:r>
            <a:r>
              <a:rPr lang="en-US" sz="2000" dirty="0"/>
              <a:t>; cumulative construction air quality emissions)</a:t>
            </a:r>
          </a:p>
          <a:p>
            <a:pPr lvl="1"/>
            <a:r>
              <a:rPr lang="en-US" sz="2000" dirty="0"/>
              <a:t>Public Services – Parks/Recreation (project and cumulative impacts to parks and recreational facilities)</a:t>
            </a:r>
          </a:p>
        </p:txBody>
      </p:sp>
      <p:sp>
        <p:nvSpPr>
          <p:cNvPr id="4" name="Slide Number Placeholder 3">
            <a:extLst>
              <a:ext uri="{FF2B5EF4-FFF2-40B4-BE49-F238E27FC236}">
                <a16:creationId xmlns:a16="http://schemas.microsoft.com/office/drawing/2014/main" id="{D03C5F1F-A8BE-A7AC-FE55-AC102F99076A}"/>
              </a:ext>
            </a:extLst>
          </p:cNvPr>
          <p:cNvSpPr>
            <a:spLocks noGrp="1"/>
          </p:cNvSpPr>
          <p:nvPr>
            <p:ph type="sldNum" sz="quarter" idx="12"/>
          </p:nvPr>
        </p:nvSpPr>
        <p:spPr/>
        <p:txBody>
          <a:bodyPr/>
          <a:lstStyle/>
          <a:p>
            <a:fld id="{3A98EE3D-8CD1-4C3F-BD1C-C98C9596463C}" type="slidenum">
              <a:rPr lang="en-US" smtClean="0"/>
              <a:t>18</a:t>
            </a:fld>
            <a:endParaRPr lang="en-US" dirty="0"/>
          </a:p>
        </p:txBody>
      </p:sp>
    </p:spTree>
    <p:extLst>
      <p:ext uri="{BB962C8B-B14F-4D97-AF65-F5344CB8AC3E}">
        <p14:creationId xmlns:p14="http://schemas.microsoft.com/office/powerpoint/2010/main" val="29304351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AB847-37EB-03C9-1D4B-34626152630C}"/>
              </a:ext>
            </a:extLst>
          </p:cNvPr>
          <p:cNvSpPr>
            <a:spLocks noGrp="1"/>
          </p:cNvSpPr>
          <p:nvPr>
            <p:ph type="title"/>
          </p:nvPr>
        </p:nvSpPr>
        <p:spPr/>
        <p:txBody>
          <a:bodyPr/>
          <a:lstStyle/>
          <a:p>
            <a:r>
              <a:rPr lang="en-US" dirty="0"/>
              <a:t>Alternatives</a:t>
            </a:r>
          </a:p>
        </p:txBody>
      </p:sp>
      <p:sp>
        <p:nvSpPr>
          <p:cNvPr id="3" name="Content Placeholder 2">
            <a:extLst>
              <a:ext uri="{FF2B5EF4-FFF2-40B4-BE49-F238E27FC236}">
                <a16:creationId xmlns:a16="http://schemas.microsoft.com/office/drawing/2014/main" id="{AB5179B8-3374-0FF9-8E5D-9835143903A9}"/>
              </a:ext>
            </a:extLst>
          </p:cNvPr>
          <p:cNvSpPr>
            <a:spLocks noGrp="1"/>
          </p:cNvSpPr>
          <p:nvPr>
            <p:ph idx="1"/>
          </p:nvPr>
        </p:nvSpPr>
        <p:spPr>
          <a:xfrm>
            <a:off x="581192" y="2252949"/>
            <a:ext cx="11029615" cy="3722401"/>
          </a:xfrm>
        </p:spPr>
        <p:txBody>
          <a:bodyPr>
            <a:noAutofit/>
          </a:bodyPr>
          <a:lstStyle/>
          <a:p>
            <a:r>
              <a:rPr lang="en-US" sz="2400" dirty="0"/>
              <a:t>EIR considered three Alternatives</a:t>
            </a:r>
          </a:p>
          <a:p>
            <a:pPr lvl="1"/>
            <a:r>
              <a:rPr lang="en-US" sz="2100" dirty="0"/>
              <a:t>Alternative 1 – No Project/Existing General Plan</a:t>
            </a:r>
          </a:p>
          <a:p>
            <a:pPr lvl="1"/>
            <a:r>
              <a:rPr lang="en-US" sz="2100" dirty="0"/>
              <a:t>Alternative 2 – Proposed Project with Inventory Sites Only</a:t>
            </a:r>
          </a:p>
          <a:p>
            <a:pPr lvl="1"/>
            <a:r>
              <a:rPr lang="en-US" sz="2100" dirty="0"/>
              <a:t>Alternative 3 – Proposed Project with Fewer Non-Inventory Sites</a:t>
            </a:r>
          </a:p>
          <a:p>
            <a:pPr marL="324000" lvl="1" indent="0">
              <a:buNone/>
            </a:pPr>
            <a:endParaRPr lang="en-US" sz="2100" dirty="0"/>
          </a:p>
          <a:p>
            <a:pPr marL="324000" lvl="1" indent="0">
              <a:buNone/>
            </a:pPr>
            <a:endParaRPr lang="en-US" sz="2100" dirty="0"/>
          </a:p>
          <a:p>
            <a:pPr marL="324000" lvl="1" indent="0">
              <a:buNone/>
            </a:pPr>
            <a:endParaRPr lang="en-US" sz="2100" dirty="0"/>
          </a:p>
        </p:txBody>
      </p:sp>
      <p:sp>
        <p:nvSpPr>
          <p:cNvPr id="4" name="Slide Number Placeholder 3">
            <a:extLst>
              <a:ext uri="{FF2B5EF4-FFF2-40B4-BE49-F238E27FC236}">
                <a16:creationId xmlns:a16="http://schemas.microsoft.com/office/drawing/2014/main" id="{D03C5F1F-A8BE-A7AC-FE55-AC102F99076A}"/>
              </a:ext>
            </a:extLst>
          </p:cNvPr>
          <p:cNvSpPr>
            <a:spLocks noGrp="1"/>
          </p:cNvSpPr>
          <p:nvPr>
            <p:ph type="sldNum" sz="quarter" idx="12"/>
          </p:nvPr>
        </p:nvSpPr>
        <p:spPr/>
        <p:txBody>
          <a:bodyPr/>
          <a:lstStyle/>
          <a:p>
            <a:fld id="{3A98EE3D-8CD1-4C3F-BD1C-C98C9596463C}" type="slidenum">
              <a:rPr lang="en-US" smtClean="0"/>
              <a:t>19</a:t>
            </a:fld>
            <a:endParaRPr lang="en-US" dirty="0"/>
          </a:p>
        </p:txBody>
      </p:sp>
    </p:spTree>
    <p:extLst>
      <p:ext uri="{BB962C8B-B14F-4D97-AF65-F5344CB8AC3E}">
        <p14:creationId xmlns:p14="http://schemas.microsoft.com/office/powerpoint/2010/main" val="309756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1737F76F-F034-2AAC-FFA8-E9B162ADFE48}"/>
              </a:ext>
            </a:extLst>
          </p:cNvPr>
          <p:cNvSpPr>
            <a:spLocks noGrp="1" noChangeArrowheads="1"/>
          </p:cNvSpPr>
          <p:nvPr>
            <p:ph type="ctrTitle"/>
          </p:nvPr>
        </p:nvSpPr>
        <p:spPr>
          <a:xfrm>
            <a:off x="2676525" y="2370139"/>
            <a:ext cx="6838950" cy="1144587"/>
          </a:xfrm>
        </p:spPr>
        <p:txBody>
          <a:bodyPr>
            <a:noAutofit/>
          </a:bodyPr>
          <a:lstStyle/>
          <a:p>
            <a:pPr algn="ctr" eaLnBrk="1" fontAlgn="auto" hangingPunct="1">
              <a:spcAft>
                <a:spcPts val="0"/>
              </a:spcAft>
              <a:defRPr/>
            </a:pPr>
            <a:r>
              <a:rPr lang="en-US" sz="4050" dirty="0">
                <a:solidFill>
                  <a:schemeClr val="tx1"/>
                </a:solidFill>
                <a:latin typeface="Arial" charset="0"/>
              </a:rPr>
              <a:t>Agenda item 13.a</a:t>
            </a:r>
            <a:endParaRPr lang="en-US" sz="405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AB847-37EB-03C9-1D4B-34626152630C}"/>
              </a:ext>
            </a:extLst>
          </p:cNvPr>
          <p:cNvSpPr>
            <a:spLocks noGrp="1"/>
          </p:cNvSpPr>
          <p:nvPr>
            <p:ph type="title"/>
          </p:nvPr>
        </p:nvSpPr>
        <p:spPr/>
        <p:txBody>
          <a:bodyPr/>
          <a:lstStyle/>
          <a:p>
            <a:r>
              <a:rPr lang="en-US" dirty="0"/>
              <a:t>Alternatives Continued</a:t>
            </a:r>
          </a:p>
        </p:txBody>
      </p:sp>
      <p:sp>
        <p:nvSpPr>
          <p:cNvPr id="3" name="Content Placeholder 2">
            <a:extLst>
              <a:ext uri="{FF2B5EF4-FFF2-40B4-BE49-F238E27FC236}">
                <a16:creationId xmlns:a16="http://schemas.microsoft.com/office/drawing/2014/main" id="{AB5179B8-3374-0FF9-8E5D-9835143903A9}"/>
              </a:ext>
            </a:extLst>
          </p:cNvPr>
          <p:cNvSpPr>
            <a:spLocks noGrp="1"/>
          </p:cNvSpPr>
          <p:nvPr>
            <p:ph idx="1"/>
          </p:nvPr>
        </p:nvSpPr>
        <p:spPr>
          <a:xfrm>
            <a:off x="581192" y="3429000"/>
            <a:ext cx="11029615" cy="2546350"/>
          </a:xfrm>
        </p:spPr>
        <p:txBody>
          <a:bodyPr>
            <a:noAutofit/>
          </a:bodyPr>
          <a:lstStyle/>
          <a:p>
            <a:r>
              <a:rPr lang="en-US" sz="2400" dirty="0"/>
              <a:t>EIR Environmentally Superior Alternative:</a:t>
            </a:r>
          </a:p>
          <a:p>
            <a:pPr lvl="1"/>
            <a:r>
              <a:rPr lang="en-US" sz="2100" dirty="0"/>
              <a:t>Alternative 3 – Proposed Project with Fewer Non-Inventory Sites</a:t>
            </a:r>
          </a:p>
          <a:p>
            <a:pPr lvl="2"/>
            <a:r>
              <a:rPr lang="en-US" sz="2000" dirty="0"/>
              <a:t>Equal impacts to 10 issue areas; greater impacts to three issue areas; less impacts to six issue areas </a:t>
            </a:r>
          </a:p>
          <a:p>
            <a:pPr lvl="2"/>
            <a:r>
              <a:rPr lang="en-US" sz="2000" dirty="0"/>
              <a:t>Meets Project objectives, but to a lesser extent with the reduction in residential development potential</a:t>
            </a:r>
          </a:p>
          <a:p>
            <a:pPr lvl="2"/>
            <a:r>
              <a:rPr lang="en-US" sz="2000" dirty="0"/>
              <a:t>Would reduce, but not avoid the Project’s Significant Unavoidable Impact concerning air quality and parks/recreation</a:t>
            </a:r>
          </a:p>
          <a:p>
            <a:pPr marL="630000" lvl="2" indent="0">
              <a:buNone/>
            </a:pPr>
            <a:endParaRPr lang="en-US" sz="2000" dirty="0"/>
          </a:p>
          <a:p>
            <a:pPr marL="630000" lvl="2" indent="0">
              <a:buNone/>
            </a:pPr>
            <a:endParaRPr lang="en-US" sz="2100" dirty="0"/>
          </a:p>
          <a:p>
            <a:pPr marL="324000" lvl="1" indent="0">
              <a:buNone/>
            </a:pPr>
            <a:endParaRPr lang="en-US" sz="2100" dirty="0"/>
          </a:p>
          <a:p>
            <a:pPr marL="324000" lvl="1" indent="0">
              <a:buNone/>
            </a:pPr>
            <a:endParaRPr lang="en-US" sz="2100" dirty="0"/>
          </a:p>
        </p:txBody>
      </p:sp>
      <p:sp>
        <p:nvSpPr>
          <p:cNvPr id="4" name="Slide Number Placeholder 3">
            <a:extLst>
              <a:ext uri="{FF2B5EF4-FFF2-40B4-BE49-F238E27FC236}">
                <a16:creationId xmlns:a16="http://schemas.microsoft.com/office/drawing/2014/main" id="{D03C5F1F-A8BE-A7AC-FE55-AC102F99076A}"/>
              </a:ext>
            </a:extLst>
          </p:cNvPr>
          <p:cNvSpPr>
            <a:spLocks noGrp="1"/>
          </p:cNvSpPr>
          <p:nvPr>
            <p:ph type="sldNum" sz="quarter" idx="12"/>
          </p:nvPr>
        </p:nvSpPr>
        <p:spPr/>
        <p:txBody>
          <a:bodyPr/>
          <a:lstStyle/>
          <a:p>
            <a:fld id="{3A98EE3D-8CD1-4C3F-BD1C-C98C9596463C}" type="slidenum">
              <a:rPr lang="en-US" smtClean="0"/>
              <a:t>20</a:t>
            </a:fld>
            <a:endParaRPr lang="en-US" dirty="0"/>
          </a:p>
        </p:txBody>
      </p:sp>
    </p:spTree>
    <p:extLst>
      <p:ext uri="{BB962C8B-B14F-4D97-AF65-F5344CB8AC3E}">
        <p14:creationId xmlns:p14="http://schemas.microsoft.com/office/powerpoint/2010/main" val="3972694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AB847-37EB-03C9-1D4B-34626152630C}"/>
              </a:ext>
            </a:extLst>
          </p:cNvPr>
          <p:cNvSpPr>
            <a:spLocks noGrp="1"/>
          </p:cNvSpPr>
          <p:nvPr>
            <p:ph type="title"/>
          </p:nvPr>
        </p:nvSpPr>
        <p:spPr/>
        <p:txBody>
          <a:bodyPr/>
          <a:lstStyle/>
          <a:p>
            <a:r>
              <a:rPr lang="en-US" dirty="0"/>
              <a:t>Alternatives Continued</a:t>
            </a:r>
          </a:p>
        </p:txBody>
      </p:sp>
      <p:sp>
        <p:nvSpPr>
          <p:cNvPr id="3" name="Content Placeholder 2">
            <a:extLst>
              <a:ext uri="{FF2B5EF4-FFF2-40B4-BE49-F238E27FC236}">
                <a16:creationId xmlns:a16="http://schemas.microsoft.com/office/drawing/2014/main" id="{AB5179B8-3374-0FF9-8E5D-9835143903A9}"/>
              </a:ext>
            </a:extLst>
          </p:cNvPr>
          <p:cNvSpPr>
            <a:spLocks noGrp="1"/>
          </p:cNvSpPr>
          <p:nvPr>
            <p:ph idx="1"/>
          </p:nvPr>
        </p:nvSpPr>
        <p:spPr>
          <a:xfrm>
            <a:off x="581192" y="4054206"/>
            <a:ext cx="11029615" cy="1972021"/>
          </a:xfrm>
        </p:spPr>
        <p:txBody>
          <a:bodyPr>
            <a:noAutofit/>
          </a:bodyPr>
          <a:lstStyle/>
          <a:p>
            <a:r>
              <a:rPr lang="en-US" sz="2400" dirty="0"/>
              <a:t>City can find another alternative to be environmentally superior based on substantial evidence</a:t>
            </a:r>
          </a:p>
          <a:p>
            <a:r>
              <a:rPr lang="en-US" sz="2400" dirty="0"/>
              <a:t>Staff recommending Alternative 2:</a:t>
            </a:r>
          </a:p>
          <a:p>
            <a:pPr lvl="1"/>
            <a:r>
              <a:rPr lang="en-US" sz="2100" dirty="0"/>
              <a:t>Both Alternative 2 and 3 are environmentally superior to the Project</a:t>
            </a:r>
          </a:p>
          <a:p>
            <a:pPr lvl="1"/>
            <a:r>
              <a:rPr lang="en-US" sz="2100" dirty="0"/>
              <a:t>Same/similar impacts, but Alternative 2 fewer impacts due to less residential development </a:t>
            </a:r>
          </a:p>
          <a:p>
            <a:pPr lvl="1"/>
            <a:r>
              <a:rPr lang="en-US" sz="2100" dirty="0"/>
              <a:t>Alternative 2 meets project objectives, but to a lesser extent with the reduction in residential development potential</a:t>
            </a:r>
          </a:p>
          <a:p>
            <a:pPr lvl="1"/>
            <a:r>
              <a:rPr lang="en-US" sz="2100" dirty="0"/>
              <a:t>Alternative 2 is consistent with General Plan Housing Element and more consistent with growth projections of the Regional Transportation Plan/Sustainable Communities Strategy</a:t>
            </a:r>
          </a:p>
          <a:p>
            <a:endParaRPr lang="en-US" sz="2400" dirty="0"/>
          </a:p>
          <a:p>
            <a:pPr marL="324000" lvl="1" indent="0">
              <a:buNone/>
            </a:pPr>
            <a:endParaRPr lang="en-US" sz="2100" dirty="0"/>
          </a:p>
          <a:p>
            <a:pPr marL="324000" lvl="1" indent="0">
              <a:buNone/>
            </a:pPr>
            <a:endParaRPr lang="en-US" sz="2100" dirty="0"/>
          </a:p>
          <a:p>
            <a:pPr marL="324000" lvl="1" indent="0">
              <a:buNone/>
            </a:pPr>
            <a:endParaRPr lang="en-US" sz="2100" dirty="0"/>
          </a:p>
        </p:txBody>
      </p:sp>
      <p:sp>
        <p:nvSpPr>
          <p:cNvPr id="4" name="Slide Number Placeholder 3">
            <a:extLst>
              <a:ext uri="{FF2B5EF4-FFF2-40B4-BE49-F238E27FC236}">
                <a16:creationId xmlns:a16="http://schemas.microsoft.com/office/drawing/2014/main" id="{D03C5F1F-A8BE-A7AC-FE55-AC102F99076A}"/>
              </a:ext>
            </a:extLst>
          </p:cNvPr>
          <p:cNvSpPr>
            <a:spLocks noGrp="1"/>
          </p:cNvSpPr>
          <p:nvPr>
            <p:ph type="sldNum" sz="quarter" idx="12"/>
          </p:nvPr>
        </p:nvSpPr>
        <p:spPr/>
        <p:txBody>
          <a:bodyPr/>
          <a:lstStyle/>
          <a:p>
            <a:fld id="{3A98EE3D-8CD1-4C3F-BD1C-C98C9596463C}" type="slidenum">
              <a:rPr lang="en-US" smtClean="0"/>
              <a:t>21</a:t>
            </a:fld>
            <a:endParaRPr lang="en-US" dirty="0"/>
          </a:p>
        </p:txBody>
      </p:sp>
    </p:spTree>
    <p:extLst>
      <p:ext uri="{BB962C8B-B14F-4D97-AF65-F5344CB8AC3E}">
        <p14:creationId xmlns:p14="http://schemas.microsoft.com/office/powerpoint/2010/main" val="3568254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AB847-37EB-03C9-1D4B-34626152630C}"/>
              </a:ext>
            </a:extLst>
          </p:cNvPr>
          <p:cNvSpPr>
            <a:spLocks noGrp="1"/>
          </p:cNvSpPr>
          <p:nvPr>
            <p:ph type="title"/>
          </p:nvPr>
        </p:nvSpPr>
        <p:spPr/>
        <p:txBody>
          <a:bodyPr/>
          <a:lstStyle/>
          <a:p>
            <a:r>
              <a:rPr lang="en-US" dirty="0"/>
              <a:t>Draft EIR Public Review</a:t>
            </a:r>
          </a:p>
        </p:txBody>
      </p:sp>
      <p:sp>
        <p:nvSpPr>
          <p:cNvPr id="3" name="Content Placeholder 2">
            <a:extLst>
              <a:ext uri="{FF2B5EF4-FFF2-40B4-BE49-F238E27FC236}">
                <a16:creationId xmlns:a16="http://schemas.microsoft.com/office/drawing/2014/main" id="{AB5179B8-3374-0FF9-8E5D-9835143903A9}"/>
              </a:ext>
            </a:extLst>
          </p:cNvPr>
          <p:cNvSpPr>
            <a:spLocks noGrp="1"/>
          </p:cNvSpPr>
          <p:nvPr>
            <p:ph idx="1"/>
          </p:nvPr>
        </p:nvSpPr>
        <p:spPr>
          <a:xfrm>
            <a:off x="581192" y="3429000"/>
            <a:ext cx="11029615" cy="2546350"/>
          </a:xfrm>
        </p:spPr>
        <p:txBody>
          <a:bodyPr>
            <a:noAutofit/>
          </a:bodyPr>
          <a:lstStyle/>
          <a:p>
            <a:r>
              <a:rPr lang="en-US" sz="2400" dirty="0"/>
              <a:t>Draft EIR made available for review and comment to:</a:t>
            </a:r>
          </a:p>
          <a:p>
            <a:pPr lvl="1"/>
            <a:r>
              <a:rPr lang="en-US" sz="2100" dirty="0"/>
              <a:t>Public, responsible and trustee agencies, interested groups, and organizations</a:t>
            </a:r>
          </a:p>
          <a:p>
            <a:pPr lvl="1"/>
            <a:r>
              <a:rPr lang="en-US" sz="2100" dirty="0"/>
              <a:t>State agencies through the State Clearinghouse, Office of Planning and Research</a:t>
            </a:r>
          </a:p>
          <a:p>
            <a:r>
              <a:rPr lang="en-US" sz="2400" dirty="0"/>
              <a:t>Available for review:</a:t>
            </a:r>
          </a:p>
          <a:p>
            <a:pPr lvl="1"/>
            <a:r>
              <a:rPr lang="en-US" sz="2100" dirty="0"/>
              <a:t>January 16 – February 29, 2024</a:t>
            </a:r>
          </a:p>
          <a:p>
            <a:endParaRPr lang="en-US" sz="2400" dirty="0"/>
          </a:p>
          <a:p>
            <a:pPr marL="324000" lvl="1" indent="0">
              <a:buNone/>
            </a:pPr>
            <a:endParaRPr lang="en-US" sz="2100" dirty="0"/>
          </a:p>
          <a:p>
            <a:pPr marL="324000" lvl="1" indent="0">
              <a:buNone/>
            </a:pPr>
            <a:endParaRPr lang="en-US" sz="2100" dirty="0"/>
          </a:p>
          <a:p>
            <a:pPr marL="324000" lvl="1" indent="0">
              <a:buNone/>
            </a:pPr>
            <a:endParaRPr lang="en-US" sz="2100" dirty="0"/>
          </a:p>
        </p:txBody>
      </p:sp>
      <p:sp>
        <p:nvSpPr>
          <p:cNvPr id="4" name="Slide Number Placeholder 3">
            <a:extLst>
              <a:ext uri="{FF2B5EF4-FFF2-40B4-BE49-F238E27FC236}">
                <a16:creationId xmlns:a16="http://schemas.microsoft.com/office/drawing/2014/main" id="{D03C5F1F-A8BE-A7AC-FE55-AC102F99076A}"/>
              </a:ext>
            </a:extLst>
          </p:cNvPr>
          <p:cNvSpPr>
            <a:spLocks noGrp="1"/>
          </p:cNvSpPr>
          <p:nvPr>
            <p:ph type="sldNum" sz="quarter" idx="12"/>
          </p:nvPr>
        </p:nvSpPr>
        <p:spPr/>
        <p:txBody>
          <a:bodyPr/>
          <a:lstStyle/>
          <a:p>
            <a:fld id="{3A98EE3D-8CD1-4C3F-BD1C-C98C9596463C}" type="slidenum">
              <a:rPr lang="en-US" smtClean="0"/>
              <a:t>22</a:t>
            </a:fld>
            <a:endParaRPr lang="en-US" dirty="0"/>
          </a:p>
        </p:txBody>
      </p:sp>
    </p:spTree>
    <p:extLst>
      <p:ext uri="{BB962C8B-B14F-4D97-AF65-F5344CB8AC3E}">
        <p14:creationId xmlns:p14="http://schemas.microsoft.com/office/powerpoint/2010/main" val="24130963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AB847-37EB-03C9-1D4B-34626152630C}"/>
              </a:ext>
            </a:extLst>
          </p:cNvPr>
          <p:cNvSpPr>
            <a:spLocks noGrp="1"/>
          </p:cNvSpPr>
          <p:nvPr>
            <p:ph type="title"/>
          </p:nvPr>
        </p:nvSpPr>
        <p:spPr/>
        <p:txBody>
          <a:bodyPr/>
          <a:lstStyle/>
          <a:p>
            <a:r>
              <a:rPr lang="en-US" dirty="0"/>
              <a:t>Comment Letters on the Draft EIR</a:t>
            </a:r>
          </a:p>
        </p:txBody>
      </p:sp>
      <p:sp>
        <p:nvSpPr>
          <p:cNvPr id="3" name="Content Placeholder 2">
            <a:extLst>
              <a:ext uri="{FF2B5EF4-FFF2-40B4-BE49-F238E27FC236}">
                <a16:creationId xmlns:a16="http://schemas.microsoft.com/office/drawing/2014/main" id="{AB5179B8-3374-0FF9-8E5D-9835143903A9}"/>
              </a:ext>
            </a:extLst>
          </p:cNvPr>
          <p:cNvSpPr>
            <a:spLocks noGrp="1"/>
          </p:cNvSpPr>
          <p:nvPr>
            <p:ph idx="1"/>
          </p:nvPr>
        </p:nvSpPr>
        <p:spPr>
          <a:xfrm>
            <a:off x="581192" y="3429000"/>
            <a:ext cx="11029615" cy="2546350"/>
          </a:xfrm>
        </p:spPr>
        <p:txBody>
          <a:bodyPr>
            <a:noAutofit/>
          </a:bodyPr>
          <a:lstStyle/>
          <a:p>
            <a:r>
              <a:rPr lang="en-US" sz="2400" dirty="0"/>
              <a:t>Six comment letters received during the public review period:</a:t>
            </a:r>
          </a:p>
          <a:p>
            <a:pPr lvl="1"/>
            <a:r>
              <a:rPr lang="en-US" sz="2100" dirty="0"/>
              <a:t>Gabrieleno Band of Mission Indians – </a:t>
            </a:r>
            <a:r>
              <a:rPr lang="en-US" sz="2100" dirty="0" err="1"/>
              <a:t>Kizh</a:t>
            </a:r>
            <a:r>
              <a:rPr lang="en-US" sz="2100" dirty="0"/>
              <a:t> Nation</a:t>
            </a:r>
          </a:p>
          <a:p>
            <a:pPr lvl="1"/>
            <a:r>
              <a:rPr lang="en-US" sz="2100" dirty="0"/>
              <a:t>South Coast Air Quality Management District</a:t>
            </a:r>
          </a:p>
          <a:p>
            <a:pPr lvl="1"/>
            <a:r>
              <a:rPr lang="en-US" sz="2100" dirty="0"/>
              <a:t>County of Los Angeles Fire Department</a:t>
            </a:r>
          </a:p>
          <a:p>
            <a:pPr lvl="1"/>
            <a:r>
              <a:rPr lang="en-US" sz="2100" dirty="0"/>
              <a:t>Los Angeles County Sanitation Districts</a:t>
            </a:r>
          </a:p>
          <a:p>
            <a:pPr lvl="1"/>
            <a:r>
              <a:rPr lang="en-US" sz="2100" dirty="0"/>
              <a:t>Caltrans, District 7</a:t>
            </a:r>
          </a:p>
          <a:p>
            <a:pPr lvl="1"/>
            <a:r>
              <a:rPr lang="en-US" sz="2100" dirty="0"/>
              <a:t>Resident </a:t>
            </a:r>
          </a:p>
          <a:p>
            <a:pPr marL="324000" lvl="1" indent="0">
              <a:buNone/>
            </a:pPr>
            <a:endParaRPr lang="en-US" sz="2100" dirty="0"/>
          </a:p>
          <a:p>
            <a:pPr marL="324000" lvl="1" indent="0">
              <a:buNone/>
            </a:pPr>
            <a:endParaRPr lang="en-US" sz="2100" dirty="0"/>
          </a:p>
          <a:p>
            <a:pPr marL="324000" lvl="1" indent="0">
              <a:buNone/>
            </a:pPr>
            <a:endParaRPr lang="en-US" sz="2100" dirty="0"/>
          </a:p>
        </p:txBody>
      </p:sp>
      <p:sp>
        <p:nvSpPr>
          <p:cNvPr id="4" name="Slide Number Placeholder 3">
            <a:extLst>
              <a:ext uri="{FF2B5EF4-FFF2-40B4-BE49-F238E27FC236}">
                <a16:creationId xmlns:a16="http://schemas.microsoft.com/office/drawing/2014/main" id="{D03C5F1F-A8BE-A7AC-FE55-AC102F99076A}"/>
              </a:ext>
            </a:extLst>
          </p:cNvPr>
          <p:cNvSpPr>
            <a:spLocks noGrp="1"/>
          </p:cNvSpPr>
          <p:nvPr>
            <p:ph type="sldNum" sz="quarter" idx="12"/>
          </p:nvPr>
        </p:nvSpPr>
        <p:spPr/>
        <p:txBody>
          <a:bodyPr/>
          <a:lstStyle/>
          <a:p>
            <a:fld id="{3A98EE3D-8CD1-4C3F-BD1C-C98C9596463C}" type="slidenum">
              <a:rPr lang="en-US" smtClean="0"/>
              <a:t>23</a:t>
            </a:fld>
            <a:endParaRPr lang="en-US" dirty="0"/>
          </a:p>
        </p:txBody>
      </p:sp>
    </p:spTree>
    <p:extLst>
      <p:ext uri="{BB962C8B-B14F-4D97-AF65-F5344CB8AC3E}">
        <p14:creationId xmlns:p14="http://schemas.microsoft.com/office/powerpoint/2010/main" val="4055247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AB847-37EB-03C9-1D4B-34626152630C}"/>
              </a:ext>
            </a:extLst>
          </p:cNvPr>
          <p:cNvSpPr>
            <a:spLocks noGrp="1"/>
          </p:cNvSpPr>
          <p:nvPr>
            <p:ph type="title"/>
          </p:nvPr>
        </p:nvSpPr>
        <p:spPr/>
        <p:txBody>
          <a:bodyPr/>
          <a:lstStyle/>
          <a:p>
            <a:r>
              <a:rPr lang="en-US" dirty="0"/>
              <a:t>Comment Letters on the Draft EIR Continued</a:t>
            </a:r>
          </a:p>
        </p:txBody>
      </p:sp>
      <p:sp>
        <p:nvSpPr>
          <p:cNvPr id="3" name="Content Placeholder 2">
            <a:extLst>
              <a:ext uri="{FF2B5EF4-FFF2-40B4-BE49-F238E27FC236}">
                <a16:creationId xmlns:a16="http://schemas.microsoft.com/office/drawing/2014/main" id="{AB5179B8-3374-0FF9-8E5D-9835143903A9}"/>
              </a:ext>
            </a:extLst>
          </p:cNvPr>
          <p:cNvSpPr>
            <a:spLocks noGrp="1"/>
          </p:cNvSpPr>
          <p:nvPr>
            <p:ph idx="1"/>
          </p:nvPr>
        </p:nvSpPr>
        <p:spPr>
          <a:xfrm>
            <a:off x="581192" y="3429000"/>
            <a:ext cx="11029615" cy="2546350"/>
          </a:xfrm>
        </p:spPr>
        <p:txBody>
          <a:bodyPr>
            <a:noAutofit/>
          </a:bodyPr>
          <a:lstStyle/>
          <a:p>
            <a:r>
              <a:rPr lang="en-US" sz="2400" dirty="0"/>
              <a:t>Final EIR</a:t>
            </a:r>
          </a:p>
          <a:p>
            <a:pPr lvl="1"/>
            <a:r>
              <a:rPr lang="en-US" sz="2100" dirty="0"/>
              <a:t>City’s responses to significant environmental points raised</a:t>
            </a:r>
          </a:p>
          <a:p>
            <a:pPr lvl="1"/>
            <a:r>
              <a:rPr lang="en-US" sz="2100" dirty="0"/>
              <a:t>Responses:</a:t>
            </a:r>
          </a:p>
          <a:p>
            <a:pPr lvl="2"/>
            <a:r>
              <a:rPr lang="en-US" sz="2000" dirty="0"/>
              <a:t>Do not result in a new impact or substantial increase in the severity of an environmental impact identified in the Draft EIR</a:t>
            </a:r>
          </a:p>
          <a:p>
            <a:pPr lvl="2"/>
            <a:r>
              <a:rPr lang="en-US" sz="2000" dirty="0"/>
              <a:t>No modifications or revisions to the Draft EIR required </a:t>
            </a:r>
          </a:p>
          <a:p>
            <a:pPr marL="630000" lvl="2" indent="0">
              <a:buNone/>
            </a:pPr>
            <a:endParaRPr lang="en-US" sz="2000" dirty="0"/>
          </a:p>
          <a:p>
            <a:pPr marL="630000" lvl="2" indent="0">
              <a:buNone/>
            </a:pPr>
            <a:endParaRPr lang="en-US" sz="2100" dirty="0"/>
          </a:p>
          <a:p>
            <a:pPr marL="324000" lvl="1" indent="0">
              <a:buNone/>
            </a:pPr>
            <a:endParaRPr lang="en-US" sz="2100" dirty="0"/>
          </a:p>
          <a:p>
            <a:pPr marL="324000" lvl="1" indent="0">
              <a:buNone/>
            </a:pPr>
            <a:endParaRPr lang="en-US" sz="2100" dirty="0"/>
          </a:p>
        </p:txBody>
      </p:sp>
      <p:sp>
        <p:nvSpPr>
          <p:cNvPr id="4" name="Slide Number Placeholder 3">
            <a:extLst>
              <a:ext uri="{FF2B5EF4-FFF2-40B4-BE49-F238E27FC236}">
                <a16:creationId xmlns:a16="http://schemas.microsoft.com/office/drawing/2014/main" id="{D03C5F1F-A8BE-A7AC-FE55-AC102F99076A}"/>
              </a:ext>
            </a:extLst>
          </p:cNvPr>
          <p:cNvSpPr>
            <a:spLocks noGrp="1"/>
          </p:cNvSpPr>
          <p:nvPr>
            <p:ph type="sldNum" sz="quarter" idx="12"/>
          </p:nvPr>
        </p:nvSpPr>
        <p:spPr/>
        <p:txBody>
          <a:bodyPr/>
          <a:lstStyle/>
          <a:p>
            <a:fld id="{3A98EE3D-8CD1-4C3F-BD1C-C98C9596463C}" type="slidenum">
              <a:rPr lang="en-US" smtClean="0"/>
              <a:t>24</a:t>
            </a:fld>
            <a:endParaRPr lang="en-US" dirty="0"/>
          </a:p>
        </p:txBody>
      </p:sp>
    </p:spTree>
    <p:extLst>
      <p:ext uri="{BB962C8B-B14F-4D97-AF65-F5344CB8AC3E}">
        <p14:creationId xmlns:p14="http://schemas.microsoft.com/office/powerpoint/2010/main" val="3044566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1737F76F-F034-2AAC-FFA8-E9B162ADFE48}"/>
              </a:ext>
            </a:extLst>
          </p:cNvPr>
          <p:cNvSpPr>
            <a:spLocks noGrp="1" noChangeArrowheads="1"/>
          </p:cNvSpPr>
          <p:nvPr>
            <p:ph type="ctrTitle"/>
          </p:nvPr>
        </p:nvSpPr>
        <p:spPr>
          <a:xfrm>
            <a:off x="2676525" y="2370139"/>
            <a:ext cx="6838950" cy="1144587"/>
          </a:xfrm>
        </p:spPr>
        <p:txBody>
          <a:bodyPr>
            <a:noAutofit/>
          </a:bodyPr>
          <a:lstStyle/>
          <a:p>
            <a:pPr algn="ctr" eaLnBrk="1" fontAlgn="auto" hangingPunct="1">
              <a:spcAft>
                <a:spcPts val="0"/>
              </a:spcAft>
              <a:defRPr/>
            </a:pPr>
            <a:r>
              <a:rPr lang="en-US" sz="4050" dirty="0">
                <a:solidFill>
                  <a:schemeClr val="tx1"/>
                </a:solidFill>
                <a:latin typeface="Arial" charset="0"/>
              </a:rPr>
              <a:t>Modified alternative 2 </a:t>
            </a:r>
            <a:endParaRPr lang="en-US" sz="4050" dirty="0"/>
          </a:p>
        </p:txBody>
      </p:sp>
    </p:spTree>
    <p:extLst>
      <p:ext uri="{BB962C8B-B14F-4D97-AF65-F5344CB8AC3E}">
        <p14:creationId xmlns:p14="http://schemas.microsoft.com/office/powerpoint/2010/main" val="423879590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ADA628-F489-764A-0CE0-E0A782B8A78F}"/>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Text Box 5">
            <a:extLst>
              <a:ext uri="{FF2B5EF4-FFF2-40B4-BE49-F238E27FC236}">
                <a16:creationId xmlns:a16="http://schemas.microsoft.com/office/drawing/2014/main" id="{50BD5931-FC63-AEE0-BC6A-E0C56CDF5A59}"/>
              </a:ext>
            </a:extLst>
          </p:cNvPr>
          <p:cNvSpPr txBox="1">
            <a:spLocks noChangeArrowheads="1"/>
          </p:cNvSpPr>
          <p:nvPr/>
        </p:nvSpPr>
        <p:spPr bwMode="auto">
          <a:xfrm>
            <a:off x="1857376" y="1685925"/>
            <a:ext cx="4760913" cy="3335338"/>
          </a:xfrm>
          <a:prstGeom prst="rect">
            <a:avLst/>
          </a:prstGeom>
          <a:noFill/>
          <a:ln>
            <a:noFill/>
          </a:ln>
        </p:spPr>
        <p:txBody>
          <a:bodyPr>
            <a:spAutoFit/>
          </a:bodyPr>
          <a:lstStyle>
            <a:lvl1pPr marL="285750" indent="-28575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ts val="600"/>
              </a:spcBef>
              <a:spcAft>
                <a:spcPts val="600"/>
              </a:spcAft>
              <a:buClr>
                <a:srgbClr val="629DD1"/>
              </a:buClr>
              <a:defRPr/>
            </a:pPr>
            <a:r>
              <a:rPr lang="en-US" altLang="en-US" sz="1800" dirty="0">
                <a:solidFill>
                  <a:prstClr val="black"/>
                </a:solidFill>
                <a:latin typeface="Arial" panose="020B0604020202020204" pitchFamily="34" charset="0"/>
                <a:cs typeface="Times New Roman" panose="02020603050405020304" pitchFamily="18" charset="0"/>
              </a:rPr>
              <a:t>Readoption of the Updated Land Use Plan, including the Land Use Map, as approved in February 2023.</a:t>
            </a:r>
          </a:p>
          <a:p>
            <a:pPr eaLnBrk="0" fontAlgn="base" hangingPunct="0">
              <a:spcBef>
                <a:spcPts val="600"/>
              </a:spcBef>
              <a:spcAft>
                <a:spcPts val="600"/>
              </a:spcAft>
              <a:buClr>
                <a:srgbClr val="629DD1"/>
              </a:buClr>
              <a:defRPr/>
            </a:pPr>
            <a:r>
              <a:rPr lang="en-US" altLang="en-US" sz="1800" dirty="0">
                <a:solidFill>
                  <a:prstClr val="black"/>
                </a:solidFill>
                <a:latin typeface="Arial" panose="020B0604020202020204" pitchFamily="34" charset="0"/>
                <a:cs typeface="Times New Roman" panose="02020603050405020304" pitchFamily="18" charset="0"/>
              </a:rPr>
              <a:t>Readoption of the zoning changes to </a:t>
            </a:r>
            <a:r>
              <a:rPr lang="en-US" altLang="en-US" sz="2000" b="1" dirty="0">
                <a:solidFill>
                  <a:prstClr val="black"/>
                </a:solidFill>
                <a:latin typeface="Arial" panose="020B0604020202020204" pitchFamily="34" charset="0"/>
                <a:cs typeface="Times New Roman" panose="02020603050405020304" pitchFamily="18" charset="0"/>
              </a:rPr>
              <a:t>the Inventory Sites ONLY</a:t>
            </a:r>
            <a:r>
              <a:rPr lang="en-US" altLang="en-US" sz="1800" dirty="0">
                <a:solidFill>
                  <a:prstClr val="black"/>
                </a:solidFill>
                <a:latin typeface="Arial" panose="020B0604020202020204" pitchFamily="34" charset="0"/>
                <a:cs typeface="Times New Roman" panose="02020603050405020304" pitchFamily="18" charset="0"/>
              </a:rPr>
              <a:t> Alternative, including the recission of the </a:t>
            </a:r>
            <a:r>
              <a:rPr lang="en-US" altLang="en-US" sz="1800" b="1" dirty="0">
                <a:solidFill>
                  <a:prstClr val="black"/>
                </a:solidFill>
                <a:latin typeface="Arial" panose="020B0604020202020204" pitchFamily="34" charset="0"/>
                <a:cs typeface="Times New Roman" panose="02020603050405020304" pitchFamily="18" charset="0"/>
              </a:rPr>
              <a:t>Artesia Corridor Specific Plan </a:t>
            </a:r>
            <a:r>
              <a:rPr lang="en-US" altLang="en-US" sz="1800" dirty="0">
                <a:solidFill>
                  <a:prstClr val="black"/>
                </a:solidFill>
                <a:latin typeface="Arial" panose="020B0604020202020204" pitchFamily="34" charset="0"/>
                <a:cs typeface="Times New Roman" panose="02020603050405020304" pitchFamily="18" charset="0"/>
              </a:rPr>
              <a:t>zoning and rezoning of those parcels.</a:t>
            </a: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Times New Roman" panose="02020603050405020304" pitchFamily="18" charset="0"/>
            </a:endParaRP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Arial" panose="020B0604020202020204" pitchFamily="34" charset="0"/>
            </a:endParaRPr>
          </a:p>
        </p:txBody>
      </p:sp>
      <p:sp>
        <p:nvSpPr>
          <p:cNvPr id="31748" name="Rectangle 2">
            <a:extLst>
              <a:ext uri="{FF2B5EF4-FFF2-40B4-BE49-F238E27FC236}">
                <a16:creationId xmlns:a16="http://schemas.microsoft.com/office/drawing/2014/main" id="{526A1D38-E1D0-5AA6-67DE-C274BA5F6ADD}"/>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Modified Alternative 2</a:t>
            </a:r>
          </a:p>
        </p:txBody>
      </p:sp>
      <p:pic>
        <p:nvPicPr>
          <p:cNvPr id="31749" name="Picture 1">
            <a:extLst>
              <a:ext uri="{FF2B5EF4-FFF2-40B4-BE49-F238E27FC236}">
                <a16:creationId xmlns:a16="http://schemas.microsoft.com/office/drawing/2014/main" id="{8A19CD2D-29CF-0436-5756-B94367DD7A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954" t="2225"/>
          <a:stretch>
            <a:fillRect/>
          </a:stretch>
        </p:blipFill>
        <p:spPr bwMode="auto">
          <a:xfrm>
            <a:off x="6618288" y="1184276"/>
            <a:ext cx="4191000"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11844E0A-8A5A-D8F2-EF43-F447B422CF1B}"/>
              </a:ext>
            </a:extLst>
          </p:cNvPr>
          <p:cNvPicPr>
            <a:picLocks noChangeAspect="1"/>
          </p:cNvPicPr>
          <p:nvPr/>
        </p:nvPicPr>
        <p:blipFill>
          <a:blip r:embed="rId4"/>
          <a:stretch>
            <a:fillRect/>
          </a:stretch>
        </p:blipFill>
        <p:spPr>
          <a:xfrm>
            <a:off x="2941639" y="4165601"/>
            <a:ext cx="7100887" cy="2498725"/>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C9D753-ED22-7A36-7091-A454A0E4888B}"/>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Text Box 5">
            <a:extLst>
              <a:ext uri="{FF2B5EF4-FFF2-40B4-BE49-F238E27FC236}">
                <a16:creationId xmlns:a16="http://schemas.microsoft.com/office/drawing/2014/main" id="{2AE4D8D2-CBBF-294D-1CF0-6BF82C1CB233}"/>
              </a:ext>
            </a:extLst>
          </p:cNvPr>
          <p:cNvSpPr txBox="1">
            <a:spLocks noChangeArrowheads="1"/>
          </p:cNvSpPr>
          <p:nvPr/>
        </p:nvSpPr>
        <p:spPr bwMode="auto">
          <a:xfrm>
            <a:off x="1857375" y="1685926"/>
            <a:ext cx="8680450" cy="1179513"/>
          </a:xfrm>
          <a:prstGeom prst="rect">
            <a:avLst/>
          </a:prstGeom>
          <a:noFill/>
          <a:ln>
            <a:noFill/>
          </a:ln>
        </p:spPr>
        <p:txBody>
          <a:bodyPr>
            <a:spAutoFit/>
          </a:bodyPr>
          <a:lstStyle>
            <a:lvl1pPr marL="285750" indent="-28575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ts val="600"/>
              </a:spcBef>
              <a:spcAft>
                <a:spcPts val="600"/>
              </a:spcAft>
              <a:buClr>
                <a:srgbClr val="629DD1"/>
              </a:buClr>
              <a:defRPr/>
            </a:pPr>
            <a:r>
              <a:rPr lang="en-US" altLang="en-US" sz="1800" dirty="0">
                <a:solidFill>
                  <a:prstClr val="black"/>
                </a:solidFill>
                <a:latin typeface="Arial" panose="020B0604020202020204" pitchFamily="34" charset="0"/>
                <a:cs typeface="Times New Roman" panose="02020603050405020304" pitchFamily="18" charset="0"/>
              </a:rPr>
              <a:t>Readoption of all text amendments:</a:t>
            </a: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Times New Roman" panose="02020603050405020304" pitchFamily="18" charset="0"/>
            </a:endParaRP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Arial" panose="020B0604020202020204" pitchFamily="34" charset="0"/>
            </a:endParaRPr>
          </a:p>
        </p:txBody>
      </p:sp>
      <p:sp>
        <p:nvSpPr>
          <p:cNvPr id="33796" name="Rectangle 2">
            <a:extLst>
              <a:ext uri="{FF2B5EF4-FFF2-40B4-BE49-F238E27FC236}">
                <a16:creationId xmlns:a16="http://schemas.microsoft.com/office/drawing/2014/main" id="{E79D8E40-1904-C430-BE80-B9C3F3F929DC}"/>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Modified Alternative 2</a:t>
            </a:r>
          </a:p>
        </p:txBody>
      </p:sp>
      <p:pic>
        <p:nvPicPr>
          <p:cNvPr id="3" name="Picture 2">
            <a:extLst>
              <a:ext uri="{FF2B5EF4-FFF2-40B4-BE49-F238E27FC236}">
                <a16:creationId xmlns:a16="http://schemas.microsoft.com/office/drawing/2014/main" id="{53A78EC0-7460-DDD5-862E-FF2835ABF9BD}"/>
              </a:ext>
            </a:extLst>
          </p:cNvPr>
          <p:cNvPicPr>
            <a:picLocks noChangeAspect="1"/>
          </p:cNvPicPr>
          <p:nvPr/>
        </p:nvPicPr>
        <p:blipFill>
          <a:blip r:embed="rId3"/>
          <a:stretch>
            <a:fillRect/>
          </a:stretch>
        </p:blipFill>
        <p:spPr>
          <a:xfrm>
            <a:off x="2903539" y="2095500"/>
            <a:ext cx="6942137" cy="3792538"/>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pic>
        <p:nvPicPr>
          <p:cNvPr id="6" name="Picture 5">
            <a:extLst>
              <a:ext uri="{FF2B5EF4-FFF2-40B4-BE49-F238E27FC236}">
                <a16:creationId xmlns:a16="http://schemas.microsoft.com/office/drawing/2014/main" id="{7BC2FF79-FA1A-18BF-7804-23A3428FDFE9}"/>
              </a:ext>
            </a:extLst>
          </p:cNvPr>
          <p:cNvPicPr>
            <a:picLocks noChangeAspect="1"/>
          </p:cNvPicPr>
          <p:nvPr/>
        </p:nvPicPr>
        <p:blipFill rotWithShape="1">
          <a:blip r:embed="rId4"/>
          <a:srcRect b="20256"/>
          <a:stretch/>
        </p:blipFill>
        <p:spPr>
          <a:xfrm>
            <a:off x="2819401" y="2019301"/>
            <a:ext cx="7269163" cy="3954463"/>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B269146-C453-FD34-4726-2115B25703ED}"/>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Text Box 5">
            <a:extLst>
              <a:ext uri="{FF2B5EF4-FFF2-40B4-BE49-F238E27FC236}">
                <a16:creationId xmlns:a16="http://schemas.microsoft.com/office/drawing/2014/main" id="{A6EBFF32-10C0-D488-A0E7-4527D4C1C02C}"/>
              </a:ext>
            </a:extLst>
          </p:cNvPr>
          <p:cNvSpPr txBox="1">
            <a:spLocks noChangeArrowheads="1"/>
          </p:cNvSpPr>
          <p:nvPr/>
        </p:nvSpPr>
        <p:spPr bwMode="auto">
          <a:xfrm>
            <a:off x="1857375" y="1685926"/>
            <a:ext cx="8680450" cy="1457325"/>
          </a:xfrm>
          <a:prstGeom prst="rect">
            <a:avLst/>
          </a:prstGeom>
          <a:noFill/>
          <a:ln>
            <a:noFill/>
          </a:ln>
        </p:spPr>
        <p:txBody>
          <a:bodyPr>
            <a:spAutoFit/>
          </a:bodyPr>
          <a:lstStyle>
            <a:lvl1pPr marL="285750" indent="-28575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ts val="600"/>
              </a:spcBef>
              <a:spcAft>
                <a:spcPts val="600"/>
              </a:spcAft>
              <a:buClr>
                <a:srgbClr val="629DD1"/>
              </a:buClr>
              <a:defRPr/>
            </a:pPr>
            <a:r>
              <a:rPr lang="en-US" altLang="en-US" sz="1800" dirty="0">
                <a:solidFill>
                  <a:prstClr val="black"/>
                </a:solidFill>
                <a:latin typeface="Arial" panose="020B0604020202020204" pitchFamily="34" charset="0"/>
                <a:cs typeface="Times New Roman" panose="02020603050405020304" pitchFamily="18" charset="0"/>
              </a:rPr>
              <a:t>Elimination of the parking zone on properties that are split zoned with a commercial or industrial use:</a:t>
            </a: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Times New Roman" panose="02020603050405020304" pitchFamily="18" charset="0"/>
            </a:endParaRP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Arial" panose="020B0604020202020204" pitchFamily="34" charset="0"/>
            </a:endParaRPr>
          </a:p>
        </p:txBody>
      </p:sp>
      <p:sp>
        <p:nvSpPr>
          <p:cNvPr id="35844" name="Rectangle 2">
            <a:extLst>
              <a:ext uri="{FF2B5EF4-FFF2-40B4-BE49-F238E27FC236}">
                <a16:creationId xmlns:a16="http://schemas.microsoft.com/office/drawing/2014/main" id="{E106026C-5F89-2440-30D7-34ED9C91DFCD}"/>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Modified Alternative 2</a:t>
            </a:r>
          </a:p>
        </p:txBody>
      </p:sp>
      <p:pic>
        <p:nvPicPr>
          <p:cNvPr id="35845" name="Picture 2">
            <a:extLst>
              <a:ext uri="{FF2B5EF4-FFF2-40B4-BE49-F238E27FC236}">
                <a16:creationId xmlns:a16="http://schemas.microsoft.com/office/drawing/2014/main" id="{9DC10A36-C7D9-36D4-9365-8A4B5B703C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5" y="2654301"/>
            <a:ext cx="9144000"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A20BF9-3B41-573F-283E-A2852B3BA0B8}"/>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Rectangle 2">
            <a:extLst>
              <a:ext uri="{FF2B5EF4-FFF2-40B4-BE49-F238E27FC236}">
                <a16:creationId xmlns:a16="http://schemas.microsoft.com/office/drawing/2014/main" id="{0332BFF0-0E6C-BCFA-0B0C-1691361C3A34}"/>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Elimination of Split Zoned Parking </a:t>
            </a:r>
          </a:p>
        </p:txBody>
      </p:sp>
      <p:pic>
        <p:nvPicPr>
          <p:cNvPr id="37892" name="Picture 4">
            <a:extLst>
              <a:ext uri="{FF2B5EF4-FFF2-40B4-BE49-F238E27FC236}">
                <a16:creationId xmlns:a16="http://schemas.microsoft.com/office/drawing/2014/main" id="{E61B57C4-8D79-1A53-7DCF-D3427594E9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603375"/>
            <a:ext cx="9144000"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E320DE7-3C1E-9E58-2783-C34892AF11E5}"/>
              </a:ext>
            </a:extLst>
          </p:cNvPr>
          <p:cNvSpPr>
            <a:spLocks noGrp="1"/>
          </p:cNvSpPr>
          <p:nvPr>
            <p:ph type="title"/>
          </p:nvPr>
        </p:nvSpPr>
        <p:spPr/>
        <p:txBody>
          <a:bodyPr/>
          <a:lstStyle/>
          <a:p>
            <a:endParaRPr lang="en-US" altLang="en-US"/>
          </a:p>
        </p:txBody>
      </p:sp>
      <p:sp>
        <p:nvSpPr>
          <p:cNvPr id="35843" name="Text Placeholder 2">
            <a:extLst>
              <a:ext uri="{FF2B5EF4-FFF2-40B4-BE49-F238E27FC236}">
                <a16:creationId xmlns:a16="http://schemas.microsoft.com/office/drawing/2014/main" id="{75C94F4D-1FC5-ABD9-2F3E-8C5991ED5E1B}"/>
              </a:ext>
            </a:extLst>
          </p:cNvPr>
          <p:cNvSpPr>
            <a:spLocks noGrp="1"/>
          </p:cNvSpPr>
          <p:nvPr>
            <p:ph type="body" sz="half" idx="1"/>
          </p:nvPr>
        </p:nvSpPr>
        <p:spPr>
          <a:xfrm>
            <a:off x="1981201" y="1560514"/>
            <a:ext cx="8520113" cy="4306887"/>
          </a:xfrm>
        </p:spPr>
        <p:txBody>
          <a:bodyPr/>
          <a:lstStyle/>
          <a:p>
            <a:pPr>
              <a:defRPr/>
            </a:pPr>
            <a:r>
              <a:rPr lang="en-US" altLang="en-US" sz="2400" dirty="0">
                <a:latin typeface="Arial" panose="020B0604020202020204" pitchFamily="34" charset="0"/>
                <a:cs typeface="Arial" panose="020B0604020202020204" pitchFamily="34" charset="0"/>
              </a:rPr>
              <a:t>March 2021, SCAG adopted its 6th Cycle RHNA allocation plan which allocated Gardena a regional housing needs assessment (RHNA) of 5,735 units.</a:t>
            </a:r>
          </a:p>
          <a:p>
            <a:pPr>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800" dirty="0"/>
          </a:p>
        </p:txBody>
      </p:sp>
      <p:sp>
        <p:nvSpPr>
          <p:cNvPr id="6" name="Rectangle 5">
            <a:extLst>
              <a:ext uri="{FF2B5EF4-FFF2-40B4-BE49-F238E27FC236}">
                <a16:creationId xmlns:a16="http://schemas.microsoft.com/office/drawing/2014/main" id="{5923599D-5297-5235-0D0F-75AAA671A2A9}"/>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16389" name="Rectangle 2">
            <a:extLst>
              <a:ext uri="{FF2B5EF4-FFF2-40B4-BE49-F238E27FC236}">
                <a16:creationId xmlns:a16="http://schemas.microsoft.com/office/drawing/2014/main" id="{13B84075-FEB7-4385-D8F2-D59A88E20185}"/>
              </a:ext>
            </a:extLst>
          </p:cNvPr>
          <p:cNvSpPr txBox="1">
            <a:spLocks noRot="1"/>
          </p:cNvSpPr>
          <p:nvPr/>
        </p:nvSpPr>
        <p:spPr bwMode="auto">
          <a:xfrm>
            <a:off x="2054225" y="193675"/>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a:solidFill>
                  <a:prstClr val="white"/>
                </a:solidFill>
                <a:latin typeface="Arial" panose="020B0604020202020204" pitchFamily="34" charset="0"/>
                <a:cs typeface="Arial" panose="020B0604020202020204" pitchFamily="34" charset="0"/>
              </a:rPr>
              <a:t>Background and Analysis</a:t>
            </a:r>
          </a:p>
        </p:txBody>
      </p:sp>
      <p:graphicFrame>
        <p:nvGraphicFramePr>
          <p:cNvPr id="2" name="Table 1">
            <a:extLst>
              <a:ext uri="{FF2B5EF4-FFF2-40B4-BE49-F238E27FC236}">
                <a16:creationId xmlns:a16="http://schemas.microsoft.com/office/drawing/2014/main" id="{6E80FAFD-7763-FD15-937B-1404C4C78BF7}"/>
              </a:ext>
            </a:extLst>
          </p:cNvPr>
          <p:cNvGraphicFramePr>
            <a:graphicFrameLocks noGrp="1"/>
          </p:cNvGraphicFramePr>
          <p:nvPr/>
        </p:nvGraphicFramePr>
        <p:xfrm>
          <a:off x="2924175" y="2824163"/>
          <a:ext cx="6343650" cy="2708274"/>
        </p:xfrm>
        <a:graphic>
          <a:graphicData uri="http://schemas.openxmlformats.org/drawingml/2006/table">
            <a:tbl>
              <a:tblPr/>
              <a:tblGrid>
                <a:gridCol w="4014788">
                  <a:extLst>
                    <a:ext uri="{9D8B030D-6E8A-4147-A177-3AD203B41FA5}">
                      <a16:colId xmlns:a16="http://schemas.microsoft.com/office/drawing/2014/main" val="20000"/>
                    </a:ext>
                  </a:extLst>
                </a:gridCol>
                <a:gridCol w="2328862">
                  <a:extLst>
                    <a:ext uri="{9D8B030D-6E8A-4147-A177-3AD203B41FA5}">
                      <a16:colId xmlns:a16="http://schemas.microsoft.com/office/drawing/2014/main" val="20001"/>
                    </a:ext>
                  </a:extLst>
                </a:gridCol>
              </a:tblGrid>
              <a:tr h="451379">
                <a:tc>
                  <a:txBody>
                    <a:bodyPr/>
                    <a:lstStyle/>
                    <a:p>
                      <a:pPr algn="ctr"/>
                      <a:r>
                        <a:rPr lang="en-US" sz="1800" b="1" dirty="0">
                          <a:effectLst/>
                          <a:latin typeface="Arial" panose="020B0604020202020204" pitchFamily="34" charset="0"/>
                          <a:cs typeface="Arial" panose="020B0604020202020204" pitchFamily="34" charset="0"/>
                        </a:rPr>
                        <a:t>Gardena 6th Cycle RHNA</a:t>
                      </a:r>
                    </a:p>
                  </a:txBody>
                  <a:tcPr marL="59631" marR="59631" marT="59648" marB="596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800" b="1" dirty="0">
                          <a:effectLst/>
                          <a:latin typeface="Arial" panose="020B0604020202020204" pitchFamily="34" charset="0"/>
                          <a:cs typeface="Arial" panose="020B0604020202020204" pitchFamily="34" charset="0"/>
                        </a:rPr>
                        <a:t>UNITS</a:t>
                      </a:r>
                    </a:p>
                  </a:txBody>
                  <a:tcPr marL="59631" marR="59631" marT="59648" marB="596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451379">
                <a:tc>
                  <a:txBody>
                    <a:bodyPr/>
                    <a:lstStyle/>
                    <a:p>
                      <a:pPr algn="l"/>
                      <a:r>
                        <a:rPr lang="en-US" sz="1800" dirty="0">
                          <a:effectLst/>
                          <a:latin typeface="Arial" panose="020B0604020202020204" pitchFamily="34" charset="0"/>
                          <a:cs typeface="Arial" panose="020B0604020202020204" pitchFamily="34" charset="0"/>
                        </a:rPr>
                        <a:t>Very low income (&lt;50% AMI)</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800" dirty="0">
                          <a:effectLst/>
                          <a:latin typeface="Arial" panose="020B0604020202020204" pitchFamily="34" charset="0"/>
                          <a:cs typeface="Arial" panose="020B0604020202020204" pitchFamily="34" charset="0"/>
                        </a:rPr>
                        <a:t>1,485</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451379">
                <a:tc>
                  <a:txBody>
                    <a:bodyPr/>
                    <a:lstStyle/>
                    <a:p>
                      <a:pPr algn="l"/>
                      <a:r>
                        <a:rPr lang="en-US" sz="1800">
                          <a:effectLst/>
                          <a:latin typeface="Arial" panose="020B0604020202020204" pitchFamily="34" charset="0"/>
                          <a:cs typeface="Arial" panose="020B0604020202020204" pitchFamily="34" charset="0"/>
                        </a:rPr>
                        <a:t>Low income (50-80% AMI)</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F6F6"/>
                    </a:solidFill>
                  </a:tcPr>
                </a:tc>
                <a:tc>
                  <a:txBody>
                    <a:bodyPr/>
                    <a:lstStyle/>
                    <a:p>
                      <a:pPr algn="ctr"/>
                      <a:r>
                        <a:rPr lang="en-US" sz="1800" dirty="0">
                          <a:effectLst/>
                          <a:latin typeface="Arial" panose="020B0604020202020204" pitchFamily="34" charset="0"/>
                          <a:cs typeface="Arial" panose="020B0604020202020204" pitchFamily="34" charset="0"/>
                        </a:rPr>
                        <a:t>761</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10002"/>
                  </a:ext>
                </a:extLst>
              </a:tr>
              <a:tr h="451379">
                <a:tc>
                  <a:txBody>
                    <a:bodyPr/>
                    <a:lstStyle/>
                    <a:p>
                      <a:pPr algn="l"/>
                      <a:r>
                        <a:rPr lang="en-US" sz="1800">
                          <a:effectLst/>
                          <a:latin typeface="Arial" panose="020B0604020202020204" pitchFamily="34" charset="0"/>
                          <a:cs typeface="Arial" panose="020B0604020202020204" pitchFamily="34" charset="0"/>
                        </a:rPr>
                        <a:t>Moderate income (80-120% AMI)</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800">
                          <a:effectLst/>
                          <a:latin typeface="Arial" panose="020B0604020202020204" pitchFamily="34" charset="0"/>
                          <a:cs typeface="Arial" panose="020B0604020202020204" pitchFamily="34" charset="0"/>
                        </a:rPr>
                        <a:t>894</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451379">
                <a:tc>
                  <a:txBody>
                    <a:bodyPr/>
                    <a:lstStyle/>
                    <a:p>
                      <a:pPr algn="l"/>
                      <a:r>
                        <a:rPr lang="en-US" sz="1800">
                          <a:effectLst/>
                          <a:latin typeface="Arial" panose="020B0604020202020204" pitchFamily="34" charset="0"/>
                          <a:cs typeface="Arial" panose="020B0604020202020204" pitchFamily="34" charset="0"/>
                        </a:rPr>
                        <a:t>Above Moderate Income (&gt;120% AMI)</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F6F6"/>
                    </a:solidFill>
                  </a:tcPr>
                </a:tc>
                <a:tc>
                  <a:txBody>
                    <a:bodyPr/>
                    <a:lstStyle/>
                    <a:p>
                      <a:pPr algn="ctr"/>
                      <a:r>
                        <a:rPr lang="en-US" sz="1800" dirty="0">
                          <a:effectLst/>
                          <a:latin typeface="Arial" panose="020B0604020202020204" pitchFamily="34" charset="0"/>
                          <a:cs typeface="Arial" panose="020B0604020202020204" pitchFamily="34" charset="0"/>
                        </a:rPr>
                        <a:t>2,595</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10004"/>
                  </a:ext>
                </a:extLst>
              </a:tr>
              <a:tr h="451379">
                <a:tc>
                  <a:txBody>
                    <a:bodyPr/>
                    <a:lstStyle/>
                    <a:p>
                      <a:pPr algn="l"/>
                      <a:r>
                        <a:rPr lang="en-US" sz="1800" dirty="0">
                          <a:effectLst/>
                          <a:latin typeface="Arial" panose="020B0604020202020204" pitchFamily="34" charset="0"/>
                          <a:cs typeface="Arial" panose="020B0604020202020204" pitchFamily="34" charset="0"/>
                        </a:rPr>
                        <a:t>Total</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2000" b="1" dirty="0">
                          <a:effectLst/>
                          <a:latin typeface="Arial" panose="020B0604020202020204" pitchFamily="34" charset="0"/>
                          <a:cs typeface="Arial" panose="020B0604020202020204" pitchFamily="34" charset="0"/>
                        </a:rPr>
                        <a:t>5,735</a:t>
                      </a:r>
                    </a:p>
                  </a:txBody>
                  <a:tcPr marL="59631" marR="59631" marT="29824" marB="29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5A7C80-6811-3C98-CBF7-6807B297E355}"/>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9939" name="Rectangle 2">
            <a:extLst>
              <a:ext uri="{FF2B5EF4-FFF2-40B4-BE49-F238E27FC236}">
                <a16:creationId xmlns:a16="http://schemas.microsoft.com/office/drawing/2014/main" id="{53A2A139-D228-CAC8-FE14-FB1D40D2DC37}"/>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Elimination of Split Zoned Parking </a:t>
            </a:r>
          </a:p>
        </p:txBody>
      </p:sp>
      <p:pic>
        <p:nvPicPr>
          <p:cNvPr id="39940" name="Picture 2">
            <a:extLst>
              <a:ext uri="{FF2B5EF4-FFF2-40B4-BE49-F238E27FC236}">
                <a16:creationId xmlns:a16="http://schemas.microsoft.com/office/drawing/2014/main" id="{C1175527-729D-2291-7D9F-4265BEFBB6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4714" y="1184275"/>
            <a:ext cx="7902575"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59DA8E-2DAC-D9E0-4844-BD679D6A1890}"/>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41987" name="Rectangle 2">
            <a:extLst>
              <a:ext uri="{FF2B5EF4-FFF2-40B4-BE49-F238E27FC236}">
                <a16:creationId xmlns:a16="http://schemas.microsoft.com/office/drawing/2014/main" id="{B1FB363F-CD69-F264-EC0F-65F8FC3AA6AD}"/>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Elimination of Split Zoned Parking </a:t>
            </a:r>
          </a:p>
        </p:txBody>
      </p:sp>
      <p:pic>
        <p:nvPicPr>
          <p:cNvPr id="41988" name="Picture 4">
            <a:extLst>
              <a:ext uri="{FF2B5EF4-FFF2-40B4-BE49-F238E27FC236}">
                <a16:creationId xmlns:a16="http://schemas.microsoft.com/office/drawing/2014/main" id="{98BECDB5-5A38-B364-85C5-C7081E0F6F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0526" y="1598613"/>
            <a:ext cx="8672513" cy="432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2F2594E-335E-F66B-9EFD-AD71667F8933}"/>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44035" name="Rectangle 2">
            <a:extLst>
              <a:ext uri="{FF2B5EF4-FFF2-40B4-BE49-F238E27FC236}">
                <a16:creationId xmlns:a16="http://schemas.microsoft.com/office/drawing/2014/main" id="{8C73BE3C-4BAC-F3A0-877A-EEDD4D790F0E}"/>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Elimination of Split Zoned Parking </a:t>
            </a:r>
          </a:p>
        </p:txBody>
      </p:sp>
      <p:pic>
        <p:nvPicPr>
          <p:cNvPr id="44036" name="Picture 2">
            <a:extLst>
              <a:ext uri="{FF2B5EF4-FFF2-40B4-BE49-F238E27FC236}">
                <a16:creationId xmlns:a16="http://schemas.microsoft.com/office/drawing/2014/main" id="{CEF05EDC-BCE1-2857-0F22-141C3AFD9C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838325"/>
            <a:ext cx="914400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751B03-8ED9-FC69-BE70-8AD6890E11F9}"/>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46083" name="Rectangle 2">
            <a:extLst>
              <a:ext uri="{FF2B5EF4-FFF2-40B4-BE49-F238E27FC236}">
                <a16:creationId xmlns:a16="http://schemas.microsoft.com/office/drawing/2014/main" id="{A95118A2-E8FD-297D-32FB-52FC46E1D38A}"/>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Elimination of Split Zoned Parking </a:t>
            </a:r>
          </a:p>
        </p:txBody>
      </p:sp>
      <p:pic>
        <p:nvPicPr>
          <p:cNvPr id="46084" name="Picture 4">
            <a:extLst>
              <a:ext uri="{FF2B5EF4-FFF2-40B4-BE49-F238E27FC236}">
                <a16:creationId xmlns:a16="http://schemas.microsoft.com/office/drawing/2014/main" id="{2B99BB0B-FCD3-5275-9454-D0F625D449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263650"/>
            <a:ext cx="8034338"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6484F3-1AFF-5532-6975-C1A9FE795980}"/>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48131" name="Rectangle 2">
            <a:extLst>
              <a:ext uri="{FF2B5EF4-FFF2-40B4-BE49-F238E27FC236}">
                <a16:creationId xmlns:a16="http://schemas.microsoft.com/office/drawing/2014/main" id="{9F543491-A477-F994-F472-0469D1DC68CC}"/>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Elimination of Split Zoned Parking </a:t>
            </a:r>
          </a:p>
        </p:txBody>
      </p:sp>
      <p:pic>
        <p:nvPicPr>
          <p:cNvPr id="48132" name="Picture 2">
            <a:extLst>
              <a:ext uri="{FF2B5EF4-FFF2-40B4-BE49-F238E27FC236}">
                <a16:creationId xmlns:a16="http://schemas.microsoft.com/office/drawing/2014/main" id="{88462B5E-8B58-CD5C-B9FA-3AD1DFA56C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4338" y="2084388"/>
            <a:ext cx="9144000" cy="445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03DD8A7-C582-F88E-75A0-89BF34E221B9}"/>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Text Box 5">
            <a:extLst>
              <a:ext uri="{FF2B5EF4-FFF2-40B4-BE49-F238E27FC236}">
                <a16:creationId xmlns:a16="http://schemas.microsoft.com/office/drawing/2014/main" id="{5E4CB235-D15B-1FD3-9B2E-1C5958721E61}"/>
              </a:ext>
            </a:extLst>
          </p:cNvPr>
          <p:cNvSpPr txBox="1">
            <a:spLocks noChangeArrowheads="1"/>
          </p:cNvSpPr>
          <p:nvPr/>
        </p:nvSpPr>
        <p:spPr bwMode="auto">
          <a:xfrm>
            <a:off x="1857376" y="1685926"/>
            <a:ext cx="2913063" cy="2011363"/>
          </a:xfrm>
          <a:prstGeom prst="rect">
            <a:avLst/>
          </a:prstGeom>
          <a:noFill/>
          <a:ln>
            <a:noFill/>
          </a:ln>
        </p:spPr>
        <p:txBody>
          <a:bodyPr>
            <a:spAutoFit/>
          </a:bodyPr>
          <a:lstStyle>
            <a:lvl1pPr marL="285750" indent="-28575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ts val="600"/>
              </a:spcBef>
              <a:spcAft>
                <a:spcPts val="600"/>
              </a:spcAft>
              <a:buClr>
                <a:srgbClr val="629DD1"/>
              </a:buClr>
              <a:defRPr/>
            </a:pPr>
            <a:r>
              <a:rPr lang="en-US" altLang="en-US" sz="1800" dirty="0">
                <a:solidFill>
                  <a:prstClr val="black"/>
                </a:solidFill>
                <a:latin typeface="Arial" panose="020B0604020202020204" pitchFamily="34" charset="0"/>
                <a:cs typeface="Times New Roman" panose="02020603050405020304" pitchFamily="18" charset="0"/>
              </a:rPr>
              <a:t>Clarification regarding the treatment of split-zoned residential parcels.</a:t>
            </a: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Times New Roman" panose="02020603050405020304" pitchFamily="18" charset="0"/>
            </a:endParaRP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Arial" panose="020B0604020202020204" pitchFamily="34" charset="0"/>
            </a:endParaRPr>
          </a:p>
        </p:txBody>
      </p:sp>
      <p:sp>
        <p:nvSpPr>
          <p:cNvPr id="50180" name="Rectangle 2">
            <a:extLst>
              <a:ext uri="{FF2B5EF4-FFF2-40B4-BE49-F238E27FC236}">
                <a16:creationId xmlns:a16="http://schemas.microsoft.com/office/drawing/2014/main" id="{65112521-ACE8-1613-39B1-070B30375E91}"/>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Modified Alternative 2</a:t>
            </a:r>
          </a:p>
        </p:txBody>
      </p:sp>
      <p:pic>
        <p:nvPicPr>
          <p:cNvPr id="9" name="Picture 8">
            <a:extLst>
              <a:ext uri="{FF2B5EF4-FFF2-40B4-BE49-F238E27FC236}">
                <a16:creationId xmlns:a16="http://schemas.microsoft.com/office/drawing/2014/main" id="{D2119A6C-C6D6-26A5-F865-D5B6A277FD8B}"/>
              </a:ext>
            </a:extLst>
          </p:cNvPr>
          <p:cNvPicPr>
            <a:picLocks noChangeAspect="1"/>
          </p:cNvPicPr>
          <p:nvPr/>
        </p:nvPicPr>
        <p:blipFill rotWithShape="1">
          <a:blip r:embed="rId3"/>
          <a:srcRect l="-1" r="-157"/>
          <a:stretch/>
        </p:blipFill>
        <p:spPr>
          <a:xfrm>
            <a:off x="4702175" y="1590676"/>
            <a:ext cx="2368550" cy="2359025"/>
          </a:xfrm>
          <a:prstGeom prst="rect">
            <a:avLst/>
          </a:prstGeom>
          <a:solidFill>
            <a:srgbClr val="000000">
              <a:shade val="95000"/>
            </a:srgbClr>
          </a:solidFill>
          <a:ln w="19050" cap="sq">
            <a:solidFill>
              <a:srgbClr val="000000"/>
            </a:solidFill>
            <a:miter lim="800000"/>
          </a:ln>
          <a:effectLst>
            <a:outerShdw blurRad="254000" dist="190500" dir="2700000" sy="90000" algn="bl" rotWithShape="0">
              <a:srgbClr val="000000">
                <a:alpha val="40000"/>
              </a:srgbClr>
            </a:outerShdw>
          </a:effectLst>
        </p:spPr>
      </p:pic>
      <p:pic>
        <p:nvPicPr>
          <p:cNvPr id="11" name="Picture 10">
            <a:extLst>
              <a:ext uri="{FF2B5EF4-FFF2-40B4-BE49-F238E27FC236}">
                <a16:creationId xmlns:a16="http://schemas.microsoft.com/office/drawing/2014/main" id="{102B358D-E624-C932-9E31-7037AE26378C}"/>
              </a:ext>
            </a:extLst>
          </p:cNvPr>
          <p:cNvPicPr>
            <a:picLocks noChangeAspect="1"/>
          </p:cNvPicPr>
          <p:nvPr/>
        </p:nvPicPr>
        <p:blipFill rotWithShape="1">
          <a:blip r:embed="rId4"/>
          <a:srcRect r="8017"/>
          <a:stretch/>
        </p:blipFill>
        <p:spPr>
          <a:xfrm>
            <a:off x="7286625" y="1590675"/>
            <a:ext cx="2921000" cy="2209800"/>
          </a:xfrm>
          <a:prstGeom prst="rect">
            <a:avLst/>
          </a:prstGeom>
          <a:solidFill>
            <a:srgbClr val="000000">
              <a:shade val="95000"/>
            </a:srgbClr>
          </a:solidFill>
          <a:ln w="19050" cap="sq">
            <a:solidFill>
              <a:srgbClr val="000000"/>
            </a:solidFill>
            <a:miter lim="800000"/>
          </a:ln>
          <a:effectLst>
            <a:outerShdw blurRad="254000" dist="190500" dir="2700000" sy="90000" algn="bl" rotWithShape="0">
              <a:srgbClr val="000000">
                <a:alpha val="40000"/>
              </a:srgbClr>
            </a:outerShdw>
          </a:effectLst>
        </p:spPr>
      </p:pic>
      <p:pic>
        <p:nvPicPr>
          <p:cNvPr id="13" name="Picture 12">
            <a:extLst>
              <a:ext uri="{FF2B5EF4-FFF2-40B4-BE49-F238E27FC236}">
                <a16:creationId xmlns:a16="http://schemas.microsoft.com/office/drawing/2014/main" id="{6224785D-C5AF-48AA-08CA-348A5D46C72A}"/>
              </a:ext>
            </a:extLst>
          </p:cNvPr>
          <p:cNvPicPr>
            <a:picLocks noChangeAspect="1"/>
          </p:cNvPicPr>
          <p:nvPr/>
        </p:nvPicPr>
        <p:blipFill rotWithShape="1">
          <a:blip r:embed="rId5"/>
          <a:srcRect l="8559" t="8395" r="5766" b="8098"/>
          <a:stretch/>
        </p:blipFill>
        <p:spPr>
          <a:xfrm>
            <a:off x="7286625" y="4076701"/>
            <a:ext cx="2921000" cy="1933575"/>
          </a:xfrm>
          <a:prstGeom prst="rect">
            <a:avLst/>
          </a:prstGeom>
          <a:solidFill>
            <a:srgbClr val="000000">
              <a:shade val="95000"/>
            </a:srgbClr>
          </a:solidFill>
          <a:ln w="19050" cap="sq">
            <a:solidFill>
              <a:srgbClr val="000000"/>
            </a:solidFill>
            <a:miter lim="800000"/>
          </a:ln>
          <a:effectLst>
            <a:outerShdw blurRad="254000" dist="190500" dir="2700000" sy="90000" algn="bl" rotWithShape="0">
              <a:srgbClr val="000000">
                <a:alpha val="40000"/>
              </a:srgbClr>
            </a:outerShdw>
          </a:effectLst>
        </p:spPr>
      </p:pic>
      <p:pic>
        <p:nvPicPr>
          <p:cNvPr id="15" name="Picture 14">
            <a:extLst>
              <a:ext uri="{FF2B5EF4-FFF2-40B4-BE49-F238E27FC236}">
                <a16:creationId xmlns:a16="http://schemas.microsoft.com/office/drawing/2014/main" id="{B787F0EA-2DA9-731C-F2DC-4020AEBEE6B0}"/>
              </a:ext>
            </a:extLst>
          </p:cNvPr>
          <p:cNvPicPr>
            <a:picLocks noChangeAspect="1"/>
          </p:cNvPicPr>
          <p:nvPr/>
        </p:nvPicPr>
        <p:blipFill>
          <a:blip r:embed="rId6"/>
          <a:stretch>
            <a:fillRect/>
          </a:stretch>
        </p:blipFill>
        <p:spPr>
          <a:xfrm>
            <a:off x="4702175" y="4076701"/>
            <a:ext cx="2368550" cy="1933575"/>
          </a:xfrm>
          <a:prstGeom prst="rect">
            <a:avLst/>
          </a:prstGeom>
          <a:solidFill>
            <a:srgbClr val="000000">
              <a:shade val="95000"/>
            </a:srgbClr>
          </a:solidFill>
          <a:ln w="19050" cap="sq">
            <a:solidFill>
              <a:srgbClr val="000000"/>
            </a:solidFill>
            <a:miter lim="800000"/>
          </a:ln>
          <a:effectLst>
            <a:outerShdw blurRad="254000" dist="190500" dir="2700000" sy="90000" algn="bl" rotWithShape="0">
              <a:srgbClr val="000000">
                <a:alpha val="40000"/>
              </a:srgbClr>
            </a:outerShdw>
          </a:effectLst>
        </p:spPr>
      </p:pic>
      <p:sp>
        <p:nvSpPr>
          <p:cNvPr id="16" name="Freeform: Shape 15">
            <a:extLst>
              <a:ext uri="{FF2B5EF4-FFF2-40B4-BE49-F238E27FC236}">
                <a16:creationId xmlns:a16="http://schemas.microsoft.com/office/drawing/2014/main" id="{BAC8BE22-6A2D-B8BF-6C28-7ADDA8731898}"/>
              </a:ext>
            </a:extLst>
          </p:cNvPr>
          <p:cNvSpPr/>
          <p:nvPr/>
        </p:nvSpPr>
        <p:spPr>
          <a:xfrm>
            <a:off x="5813426" y="2514600"/>
            <a:ext cx="282575" cy="1182688"/>
          </a:xfrm>
          <a:custGeom>
            <a:avLst/>
            <a:gdLst>
              <a:gd name="connsiteX0" fmla="*/ 0 w 441960"/>
              <a:gd name="connsiteY0" fmla="*/ 7620 h 2308860"/>
              <a:gd name="connsiteX1" fmla="*/ 365760 w 441960"/>
              <a:gd name="connsiteY1" fmla="*/ 0 h 2308860"/>
              <a:gd name="connsiteX2" fmla="*/ 441960 w 441960"/>
              <a:gd name="connsiteY2" fmla="*/ 2293620 h 2308860"/>
              <a:gd name="connsiteX3" fmla="*/ 60960 w 441960"/>
              <a:gd name="connsiteY3" fmla="*/ 2308860 h 2308860"/>
              <a:gd name="connsiteX4" fmla="*/ 0 w 441960"/>
              <a:gd name="connsiteY4" fmla="*/ 7620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2308860">
                <a:moveTo>
                  <a:pt x="0" y="7620"/>
                </a:moveTo>
                <a:lnTo>
                  <a:pt x="365760" y="0"/>
                </a:lnTo>
                <a:lnTo>
                  <a:pt x="441960" y="2293620"/>
                </a:lnTo>
                <a:lnTo>
                  <a:pt x="60960" y="2308860"/>
                </a:lnTo>
                <a:lnTo>
                  <a:pt x="0" y="7620"/>
                </a:lnTo>
                <a:close/>
              </a:path>
            </a:pathLst>
          </a:cu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sp>
        <p:nvSpPr>
          <p:cNvPr id="17" name="Freeform: Shape 16">
            <a:extLst>
              <a:ext uri="{FF2B5EF4-FFF2-40B4-BE49-F238E27FC236}">
                <a16:creationId xmlns:a16="http://schemas.microsoft.com/office/drawing/2014/main" id="{448160C5-AC9E-4411-9FE1-F86DF6ACC034}"/>
              </a:ext>
            </a:extLst>
          </p:cNvPr>
          <p:cNvSpPr/>
          <p:nvPr/>
        </p:nvSpPr>
        <p:spPr>
          <a:xfrm>
            <a:off x="7615239" y="2384426"/>
            <a:ext cx="2473325" cy="396875"/>
          </a:xfrm>
          <a:custGeom>
            <a:avLst/>
            <a:gdLst>
              <a:gd name="connsiteX0" fmla="*/ 0 w 4282440"/>
              <a:gd name="connsiteY0" fmla="*/ 22860 h 723900"/>
              <a:gd name="connsiteX1" fmla="*/ 15240 w 4282440"/>
              <a:gd name="connsiteY1" fmla="*/ 365760 h 723900"/>
              <a:gd name="connsiteX2" fmla="*/ 998220 w 4282440"/>
              <a:gd name="connsiteY2" fmla="*/ 358140 h 723900"/>
              <a:gd name="connsiteX3" fmla="*/ 1013460 w 4282440"/>
              <a:gd name="connsiteY3" fmla="*/ 723900 h 723900"/>
              <a:gd name="connsiteX4" fmla="*/ 4274820 w 4282440"/>
              <a:gd name="connsiteY4" fmla="*/ 708660 h 723900"/>
              <a:gd name="connsiteX5" fmla="*/ 4282440 w 4282440"/>
              <a:gd name="connsiteY5" fmla="*/ 0 h 723900"/>
              <a:gd name="connsiteX6" fmla="*/ 0 w 4282440"/>
              <a:gd name="connsiteY6" fmla="*/ 2286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2440" h="723900">
                <a:moveTo>
                  <a:pt x="0" y="22860"/>
                </a:moveTo>
                <a:lnTo>
                  <a:pt x="15240" y="365760"/>
                </a:lnTo>
                <a:lnTo>
                  <a:pt x="998220" y="358140"/>
                </a:lnTo>
                <a:lnTo>
                  <a:pt x="1013460" y="723900"/>
                </a:lnTo>
                <a:lnTo>
                  <a:pt x="4274820" y="708660"/>
                </a:lnTo>
                <a:lnTo>
                  <a:pt x="4282440" y="0"/>
                </a:lnTo>
                <a:lnTo>
                  <a:pt x="0" y="22860"/>
                </a:lnTo>
                <a:close/>
              </a:path>
            </a:pathLst>
          </a:cu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sp>
        <p:nvSpPr>
          <p:cNvPr id="18" name="Rectangle 17">
            <a:extLst>
              <a:ext uri="{FF2B5EF4-FFF2-40B4-BE49-F238E27FC236}">
                <a16:creationId xmlns:a16="http://schemas.microsoft.com/office/drawing/2014/main" id="{C0EE2C3C-FAC9-E5BE-F4DE-43A8C25CDFC6}"/>
              </a:ext>
            </a:extLst>
          </p:cNvPr>
          <p:cNvSpPr/>
          <p:nvPr/>
        </p:nvSpPr>
        <p:spPr>
          <a:xfrm>
            <a:off x="5067300" y="4873625"/>
            <a:ext cx="1638300" cy="312738"/>
          </a:xfrm>
          <a:prstGeom prst="rect">
            <a:avLst/>
          </a:pr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sp>
        <p:nvSpPr>
          <p:cNvPr id="19" name="Rectangle 18">
            <a:extLst>
              <a:ext uri="{FF2B5EF4-FFF2-40B4-BE49-F238E27FC236}">
                <a16:creationId xmlns:a16="http://schemas.microsoft.com/office/drawing/2014/main" id="{BDB3D27A-AA44-A797-F44A-D618C96DF030}"/>
              </a:ext>
            </a:extLst>
          </p:cNvPr>
          <p:cNvSpPr/>
          <p:nvPr/>
        </p:nvSpPr>
        <p:spPr>
          <a:xfrm>
            <a:off x="7834313" y="4098925"/>
            <a:ext cx="1363662" cy="1485900"/>
          </a:xfrm>
          <a:prstGeom prst="rect">
            <a:avLst/>
          </a:pr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11">
            <a:extLst>
              <a:ext uri="{FF2B5EF4-FFF2-40B4-BE49-F238E27FC236}">
                <a16:creationId xmlns:a16="http://schemas.microsoft.com/office/drawing/2014/main" id="{BA09147B-3195-020E-6207-E1581C86C8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1789" y="447676"/>
            <a:ext cx="5540375" cy="384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a:extLst>
              <a:ext uri="{FF2B5EF4-FFF2-40B4-BE49-F238E27FC236}">
                <a16:creationId xmlns:a16="http://schemas.microsoft.com/office/drawing/2014/main" id="{8AAA854F-9A80-7D4D-BF5E-8A59698759AD}"/>
              </a:ext>
            </a:extLst>
          </p:cNvPr>
          <p:cNvSpPr txBox="1">
            <a:spLocks noChangeArrowheads="1"/>
          </p:cNvSpPr>
          <p:nvPr/>
        </p:nvSpPr>
        <p:spPr bwMode="auto">
          <a:xfrm>
            <a:off x="3319463" y="77789"/>
            <a:ext cx="5384800" cy="369887"/>
          </a:xfrm>
          <a:prstGeom prst="rect">
            <a:avLst/>
          </a:prstGeom>
          <a:noFill/>
          <a:ln>
            <a:noFill/>
          </a:ln>
          <a:effec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171450" algn="ctr" eaLnBrk="0" fontAlgn="base" hangingPunct="0">
              <a:spcBef>
                <a:spcPct val="50000"/>
              </a:spcBef>
              <a:spcAft>
                <a:spcPct val="0"/>
              </a:spcAft>
              <a:buClr>
                <a:srgbClr val="002060">
                  <a:lumMod val="25000"/>
                  <a:lumOff val="75000"/>
                </a:srgbClr>
              </a:buClr>
              <a:buSzPct val="60000"/>
              <a:defRPr/>
            </a:pPr>
            <a:r>
              <a:rPr lang="en-US" dirty="0">
                <a:solidFill>
                  <a:prstClr val="black"/>
                </a:solidFill>
                <a:latin typeface="Arial" panose="020B0604020202020204" pitchFamily="34" charset="0"/>
                <a:ea typeface="Times New Roman" panose="02020603050405020304" pitchFamily="18" charset="0"/>
                <a:cs typeface="Arial" panose="020B0604020202020204" pitchFamily="34" charset="0"/>
              </a:rPr>
              <a:t>14903 S Normandie Ave</a:t>
            </a:r>
            <a:endParaRPr lang="en-US" sz="2400" dirty="0">
              <a:solidFill>
                <a:prstClr val="black"/>
              </a:solidFill>
              <a:latin typeface="Arial" charset="0"/>
              <a:cs typeface="Arial" panose="020B0604020202020204" pitchFamily="34" charset="0"/>
            </a:endParaRPr>
          </a:p>
        </p:txBody>
      </p:sp>
      <p:sp>
        <p:nvSpPr>
          <p:cNvPr id="11" name="Arrow: Down 10">
            <a:extLst>
              <a:ext uri="{FF2B5EF4-FFF2-40B4-BE49-F238E27FC236}">
                <a16:creationId xmlns:a16="http://schemas.microsoft.com/office/drawing/2014/main" id="{EDC81EA1-A4B3-6762-3E19-6AD2F5D98AFF}"/>
              </a:ext>
            </a:extLst>
          </p:cNvPr>
          <p:cNvSpPr/>
          <p:nvPr/>
        </p:nvSpPr>
        <p:spPr>
          <a:xfrm rot="3254103">
            <a:off x="5591493" y="919958"/>
            <a:ext cx="449263" cy="8080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pic>
        <p:nvPicPr>
          <p:cNvPr id="52229" name="Picture 7">
            <a:extLst>
              <a:ext uri="{FF2B5EF4-FFF2-40B4-BE49-F238E27FC236}">
                <a16:creationId xmlns:a16="http://schemas.microsoft.com/office/drawing/2014/main" id="{8AE04446-685A-9D15-306E-C4A3704613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2425" y="4600575"/>
            <a:ext cx="9144000"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Freeform: Shape 16">
            <a:extLst>
              <a:ext uri="{FF2B5EF4-FFF2-40B4-BE49-F238E27FC236}">
                <a16:creationId xmlns:a16="http://schemas.microsoft.com/office/drawing/2014/main" id="{10E48FB2-67B0-D20D-C65E-AFE516230AB1}"/>
              </a:ext>
            </a:extLst>
          </p:cNvPr>
          <p:cNvSpPr/>
          <p:nvPr/>
        </p:nvSpPr>
        <p:spPr>
          <a:xfrm>
            <a:off x="3436939" y="1806575"/>
            <a:ext cx="4281487" cy="723900"/>
          </a:xfrm>
          <a:custGeom>
            <a:avLst/>
            <a:gdLst>
              <a:gd name="connsiteX0" fmla="*/ 0 w 4282440"/>
              <a:gd name="connsiteY0" fmla="*/ 22860 h 723900"/>
              <a:gd name="connsiteX1" fmla="*/ 15240 w 4282440"/>
              <a:gd name="connsiteY1" fmla="*/ 365760 h 723900"/>
              <a:gd name="connsiteX2" fmla="*/ 998220 w 4282440"/>
              <a:gd name="connsiteY2" fmla="*/ 358140 h 723900"/>
              <a:gd name="connsiteX3" fmla="*/ 1013460 w 4282440"/>
              <a:gd name="connsiteY3" fmla="*/ 723900 h 723900"/>
              <a:gd name="connsiteX4" fmla="*/ 4274820 w 4282440"/>
              <a:gd name="connsiteY4" fmla="*/ 708660 h 723900"/>
              <a:gd name="connsiteX5" fmla="*/ 4282440 w 4282440"/>
              <a:gd name="connsiteY5" fmla="*/ 0 h 723900"/>
              <a:gd name="connsiteX6" fmla="*/ 0 w 4282440"/>
              <a:gd name="connsiteY6" fmla="*/ 2286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2440" h="723900">
                <a:moveTo>
                  <a:pt x="0" y="22860"/>
                </a:moveTo>
                <a:lnTo>
                  <a:pt x="15240" y="365760"/>
                </a:lnTo>
                <a:lnTo>
                  <a:pt x="998220" y="358140"/>
                </a:lnTo>
                <a:lnTo>
                  <a:pt x="1013460" y="723900"/>
                </a:lnTo>
                <a:lnTo>
                  <a:pt x="4274820" y="708660"/>
                </a:lnTo>
                <a:lnTo>
                  <a:pt x="4282440" y="0"/>
                </a:lnTo>
                <a:lnTo>
                  <a:pt x="0" y="22860"/>
                </a:lnTo>
                <a:close/>
              </a:path>
            </a:pathLst>
          </a:cu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cxnSp>
        <p:nvCxnSpPr>
          <p:cNvPr id="13" name="Straight Connector 12">
            <a:extLst>
              <a:ext uri="{FF2B5EF4-FFF2-40B4-BE49-F238E27FC236}">
                <a16:creationId xmlns:a16="http://schemas.microsoft.com/office/drawing/2014/main" id="{A8B06260-3FB9-0553-AB5F-C7FC11F4264C}"/>
              </a:ext>
            </a:extLst>
          </p:cNvPr>
          <p:cNvCxnSpPr>
            <a:cxnSpLocks/>
          </p:cNvCxnSpPr>
          <p:nvPr/>
        </p:nvCxnSpPr>
        <p:spPr>
          <a:xfrm flipV="1">
            <a:off x="5295900" y="1323976"/>
            <a:ext cx="0" cy="1190625"/>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7">
            <a:extLst>
              <a:ext uri="{FF2B5EF4-FFF2-40B4-BE49-F238E27FC236}">
                <a16:creationId xmlns:a16="http://schemas.microsoft.com/office/drawing/2014/main" id="{D88EFCB6-AE22-6D98-75E5-E61FD9B3FD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000" y="447675"/>
            <a:ext cx="3987800" cy="46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a:extLst>
              <a:ext uri="{FF2B5EF4-FFF2-40B4-BE49-F238E27FC236}">
                <a16:creationId xmlns:a16="http://schemas.microsoft.com/office/drawing/2014/main" id="{E6D43379-ED37-B22D-D80A-A260D9E3D0F5}"/>
              </a:ext>
            </a:extLst>
          </p:cNvPr>
          <p:cNvSpPr txBox="1">
            <a:spLocks noChangeArrowheads="1"/>
          </p:cNvSpPr>
          <p:nvPr/>
        </p:nvSpPr>
        <p:spPr bwMode="auto">
          <a:xfrm>
            <a:off x="3319463" y="77789"/>
            <a:ext cx="5384800" cy="369887"/>
          </a:xfrm>
          <a:prstGeom prst="rect">
            <a:avLst/>
          </a:prstGeom>
          <a:noFill/>
          <a:ln>
            <a:noFill/>
          </a:ln>
          <a:effec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171450" algn="ctr" eaLnBrk="0" fontAlgn="base" hangingPunct="0">
              <a:spcBef>
                <a:spcPct val="50000"/>
              </a:spcBef>
              <a:spcAft>
                <a:spcPct val="0"/>
              </a:spcAft>
              <a:buClr>
                <a:srgbClr val="002060">
                  <a:lumMod val="25000"/>
                  <a:lumOff val="75000"/>
                </a:srgbClr>
              </a:buClr>
              <a:buSzPct val="60000"/>
              <a:defRPr/>
            </a:pPr>
            <a:r>
              <a:rPr lang="en-US" dirty="0">
                <a:solidFill>
                  <a:prstClr val="black"/>
                </a:solidFill>
                <a:latin typeface="Arial" panose="020B0604020202020204" pitchFamily="34" charset="0"/>
                <a:ea typeface="Times New Roman" panose="02020603050405020304" pitchFamily="18" charset="0"/>
                <a:cs typeface="Arial" panose="020B0604020202020204" pitchFamily="34" charset="0"/>
              </a:rPr>
              <a:t>1031 Magnolia Ave</a:t>
            </a:r>
            <a:endParaRPr lang="en-US" sz="2400" dirty="0">
              <a:solidFill>
                <a:prstClr val="black"/>
              </a:solidFill>
              <a:latin typeface="Arial" charset="0"/>
              <a:cs typeface="Arial" panose="020B0604020202020204" pitchFamily="34" charset="0"/>
            </a:endParaRPr>
          </a:p>
        </p:txBody>
      </p:sp>
      <p:sp>
        <p:nvSpPr>
          <p:cNvPr id="11" name="Arrow: Down 10">
            <a:extLst>
              <a:ext uri="{FF2B5EF4-FFF2-40B4-BE49-F238E27FC236}">
                <a16:creationId xmlns:a16="http://schemas.microsoft.com/office/drawing/2014/main" id="{50EB2E43-C3B1-FBE7-3967-071E4DE56636}"/>
              </a:ext>
            </a:extLst>
          </p:cNvPr>
          <p:cNvSpPr/>
          <p:nvPr/>
        </p:nvSpPr>
        <p:spPr>
          <a:xfrm rot="3254103">
            <a:off x="6724649" y="2371725"/>
            <a:ext cx="450850" cy="8080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pic>
        <p:nvPicPr>
          <p:cNvPr id="53253" name="Picture 25">
            <a:extLst>
              <a:ext uri="{FF2B5EF4-FFF2-40B4-BE49-F238E27FC236}">
                <a16:creationId xmlns:a16="http://schemas.microsoft.com/office/drawing/2014/main" id="{E02DF72B-AF23-D7E9-638F-FA5D61CAF9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814889"/>
            <a:ext cx="9144000"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Freeform: Shape 30">
            <a:extLst>
              <a:ext uri="{FF2B5EF4-FFF2-40B4-BE49-F238E27FC236}">
                <a16:creationId xmlns:a16="http://schemas.microsoft.com/office/drawing/2014/main" id="{EE364804-6BCC-B0AA-945D-B9714D765E48}"/>
              </a:ext>
            </a:extLst>
          </p:cNvPr>
          <p:cNvSpPr/>
          <p:nvPr/>
        </p:nvSpPr>
        <p:spPr>
          <a:xfrm>
            <a:off x="5813426" y="2286001"/>
            <a:ext cx="442913" cy="2308225"/>
          </a:xfrm>
          <a:custGeom>
            <a:avLst/>
            <a:gdLst>
              <a:gd name="connsiteX0" fmla="*/ 0 w 441960"/>
              <a:gd name="connsiteY0" fmla="*/ 7620 h 2308860"/>
              <a:gd name="connsiteX1" fmla="*/ 365760 w 441960"/>
              <a:gd name="connsiteY1" fmla="*/ 0 h 2308860"/>
              <a:gd name="connsiteX2" fmla="*/ 441960 w 441960"/>
              <a:gd name="connsiteY2" fmla="*/ 2293620 h 2308860"/>
              <a:gd name="connsiteX3" fmla="*/ 60960 w 441960"/>
              <a:gd name="connsiteY3" fmla="*/ 2308860 h 2308860"/>
              <a:gd name="connsiteX4" fmla="*/ 0 w 441960"/>
              <a:gd name="connsiteY4" fmla="*/ 7620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2308860">
                <a:moveTo>
                  <a:pt x="0" y="7620"/>
                </a:moveTo>
                <a:lnTo>
                  <a:pt x="365760" y="0"/>
                </a:lnTo>
                <a:lnTo>
                  <a:pt x="441960" y="2293620"/>
                </a:lnTo>
                <a:lnTo>
                  <a:pt x="60960" y="2308860"/>
                </a:lnTo>
                <a:lnTo>
                  <a:pt x="0" y="7620"/>
                </a:lnTo>
                <a:close/>
              </a:path>
            </a:pathLst>
          </a:cu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cxnSp>
        <p:nvCxnSpPr>
          <p:cNvPr id="13" name="Straight Connector 12">
            <a:extLst>
              <a:ext uri="{FF2B5EF4-FFF2-40B4-BE49-F238E27FC236}">
                <a16:creationId xmlns:a16="http://schemas.microsoft.com/office/drawing/2014/main" id="{F20FBE33-9171-B2AE-2BFC-C86F2AD4523F}"/>
              </a:ext>
            </a:extLst>
          </p:cNvPr>
          <p:cNvCxnSpPr>
            <a:cxnSpLocks/>
          </p:cNvCxnSpPr>
          <p:nvPr/>
        </p:nvCxnSpPr>
        <p:spPr>
          <a:xfrm flipH="1">
            <a:off x="5792789" y="3086101"/>
            <a:ext cx="782637" cy="55563"/>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9">
            <a:extLst>
              <a:ext uri="{FF2B5EF4-FFF2-40B4-BE49-F238E27FC236}">
                <a16:creationId xmlns:a16="http://schemas.microsoft.com/office/drawing/2014/main" id="{00A26247-910F-A226-8C70-D2695B504A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4089" y="447675"/>
            <a:ext cx="5037137"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a:extLst>
              <a:ext uri="{FF2B5EF4-FFF2-40B4-BE49-F238E27FC236}">
                <a16:creationId xmlns:a16="http://schemas.microsoft.com/office/drawing/2014/main" id="{0A377680-CB92-EA31-AA5C-E76239414E21}"/>
              </a:ext>
            </a:extLst>
          </p:cNvPr>
          <p:cNvSpPr txBox="1">
            <a:spLocks noChangeArrowheads="1"/>
          </p:cNvSpPr>
          <p:nvPr/>
        </p:nvSpPr>
        <p:spPr bwMode="auto">
          <a:xfrm>
            <a:off x="3319463" y="77789"/>
            <a:ext cx="5384800" cy="369887"/>
          </a:xfrm>
          <a:prstGeom prst="rect">
            <a:avLst/>
          </a:prstGeom>
          <a:noFill/>
          <a:ln>
            <a:noFill/>
          </a:ln>
          <a:effec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171450" algn="ctr" eaLnBrk="0" fontAlgn="base" hangingPunct="0">
              <a:spcBef>
                <a:spcPct val="50000"/>
              </a:spcBef>
              <a:spcAft>
                <a:spcPct val="0"/>
              </a:spcAft>
              <a:buClr>
                <a:srgbClr val="002060">
                  <a:lumMod val="25000"/>
                  <a:lumOff val="75000"/>
                </a:srgbClr>
              </a:buClr>
              <a:buSzPct val="60000"/>
              <a:defRPr/>
            </a:pPr>
            <a:r>
              <a:rPr lang="en-US" dirty="0">
                <a:solidFill>
                  <a:prstClr val="black"/>
                </a:solidFill>
                <a:latin typeface="Arial" panose="020B0604020202020204" pitchFamily="34" charset="0"/>
                <a:ea typeface="Times New Roman" panose="02020603050405020304" pitchFamily="18" charset="0"/>
                <a:cs typeface="Arial" panose="020B0604020202020204" pitchFamily="34" charset="0"/>
              </a:rPr>
              <a:t>14616 S Normandie Ave</a:t>
            </a:r>
            <a:endParaRPr lang="en-US" sz="2400" dirty="0">
              <a:solidFill>
                <a:prstClr val="black"/>
              </a:solidFill>
              <a:latin typeface="Arial" charset="0"/>
              <a:cs typeface="Arial" panose="020B0604020202020204" pitchFamily="34" charset="0"/>
            </a:endParaRPr>
          </a:p>
        </p:txBody>
      </p:sp>
      <p:pic>
        <p:nvPicPr>
          <p:cNvPr id="54276" name="Picture 17">
            <a:extLst>
              <a:ext uri="{FF2B5EF4-FFF2-40B4-BE49-F238E27FC236}">
                <a16:creationId xmlns:a16="http://schemas.microsoft.com/office/drawing/2014/main" id="{FB7881F8-13A7-6A92-B33B-0EFB683A5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843463"/>
            <a:ext cx="91440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a:extLst>
              <a:ext uri="{FF2B5EF4-FFF2-40B4-BE49-F238E27FC236}">
                <a16:creationId xmlns:a16="http://schemas.microsoft.com/office/drawing/2014/main" id="{863A6DA7-2795-0196-5798-B298601225BB}"/>
              </a:ext>
            </a:extLst>
          </p:cNvPr>
          <p:cNvSpPr/>
          <p:nvPr/>
        </p:nvSpPr>
        <p:spPr>
          <a:xfrm>
            <a:off x="4297364" y="2147888"/>
            <a:ext cx="3406775" cy="825500"/>
          </a:xfrm>
          <a:prstGeom prst="rect">
            <a:avLst/>
          </a:pr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sp>
        <p:nvSpPr>
          <p:cNvPr id="11" name="Arrow: Down 10">
            <a:extLst>
              <a:ext uri="{FF2B5EF4-FFF2-40B4-BE49-F238E27FC236}">
                <a16:creationId xmlns:a16="http://schemas.microsoft.com/office/drawing/2014/main" id="{66562153-B810-8CA0-79B5-B6A2A2E074FC}"/>
              </a:ext>
            </a:extLst>
          </p:cNvPr>
          <p:cNvSpPr/>
          <p:nvPr/>
        </p:nvSpPr>
        <p:spPr>
          <a:xfrm rot="3254103">
            <a:off x="6651771" y="868962"/>
            <a:ext cx="449262" cy="8080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cxnSp>
        <p:nvCxnSpPr>
          <p:cNvPr id="13" name="Straight Connector 12">
            <a:extLst>
              <a:ext uri="{FF2B5EF4-FFF2-40B4-BE49-F238E27FC236}">
                <a16:creationId xmlns:a16="http://schemas.microsoft.com/office/drawing/2014/main" id="{468D449D-C49B-58BB-A66D-B9240A69F0F1}"/>
              </a:ext>
            </a:extLst>
          </p:cNvPr>
          <p:cNvCxnSpPr>
            <a:cxnSpLocks/>
          </p:cNvCxnSpPr>
          <p:nvPr/>
        </p:nvCxnSpPr>
        <p:spPr>
          <a:xfrm>
            <a:off x="6511925" y="1393825"/>
            <a:ext cx="0" cy="1549400"/>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0C9563-048A-364F-35B7-9D45E1FD65C4}"/>
              </a:ext>
            </a:extLst>
          </p:cNvPr>
          <p:cNvPicPr>
            <a:picLocks noChangeAspect="1"/>
          </p:cNvPicPr>
          <p:nvPr/>
        </p:nvPicPr>
        <p:blipFill rotWithShape="1">
          <a:blip r:embed="rId2"/>
          <a:srcRect b="37471"/>
          <a:stretch/>
        </p:blipFill>
        <p:spPr>
          <a:xfrm>
            <a:off x="2792414" y="428625"/>
            <a:ext cx="4600575" cy="3346450"/>
          </a:xfrm>
          <a:prstGeom prst="rect">
            <a:avLst/>
          </a:prstGeom>
          <a:solidFill>
            <a:srgbClr val="000000">
              <a:shade val="95000"/>
            </a:srgbClr>
          </a:solidFill>
          <a:ln w="57150" cap="sq">
            <a:noFill/>
            <a:miter lim="800000"/>
          </a:ln>
          <a:effectLst>
            <a:outerShdw blurRad="254000" dist="190500" dir="2700000" sy="90000" algn="bl" rotWithShape="0">
              <a:srgbClr val="000000">
                <a:alpha val="40000"/>
              </a:srgbClr>
            </a:outerShdw>
          </a:effectLst>
        </p:spPr>
      </p:pic>
      <p:sp>
        <p:nvSpPr>
          <p:cNvPr id="3" name="Rectangle 2">
            <a:extLst>
              <a:ext uri="{FF2B5EF4-FFF2-40B4-BE49-F238E27FC236}">
                <a16:creationId xmlns:a16="http://schemas.microsoft.com/office/drawing/2014/main" id="{E8996372-E318-A285-1A54-0DECEAECE0FF}"/>
              </a:ext>
            </a:extLst>
          </p:cNvPr>
          <p:cNvSpPr/>
          <p:nvPr/>
        </p:nvSpPr>
        <p:spPr>
          <a:xfrm>
            <a:off x="3886201" y="798513"/>
            <a:ext cx="2111375" cy="2341562"/>
          </a:xfrm>
          <a:prstGeom prst="rect">
            <a:avLst/>
          </a:prstGeom>
          <a:noFill/>
          <a:ln w="5715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sp>
        <p:nvSpPr>
          <p:cNvPr id="4" name="Text Box 5">
            <a:extLst>
              <a:ext uri="{FF2B5EF4-FFF2-40B4-BE49-F238E27FC236}">
                <a16:creationId xmlns:a16="http://schemas.microsoft.com/office/drawing/2014/main" id="{B48CA255-153B-8B2D-111B-8758A91DA88D}"/>
              </a:ext>
            </a:extLst>
          </p:cNvPr>
          <p:cNvSpPr txBox="1">
            <a:spLocks noChangeArrowheads="1"/>
          </p:cNvSpPr>
          <p:nvPr/>
        </p:nvSpPr>
        <p:spPr bwMode="auto">
          <a:xfrm>
            <a:off x="3319463" y="77789"/>
            <a:ext cx="5384800" cy="369887"/>
          </a:xfrm>
          <a:prstGeom prst="rect">
            <a:avLst/>
          </a:prstGeom>
          <a:noFill/>
          <a:ln>
            <a:noFill/>
          </a:ln>
          <a:effec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171450" algn="ctr" eaLnBrk="0" fontAlgn="base" hangingPunct="0">
              <a:spcBef>
                <a:spcPct val="50000"/>
              </a:spcBef>
              <a:spcAft>
                <a:spcPct val="0"/>
              </a:spcAft>
              <a:buClr>
                <a:srgbClr val="002060">
                  <a:lumMod val="25000"/>
                  <a:lumOff val="75000"/>
                </a:srgbClr>
              </a:buClr>
              <a:buSzPct val="60000"/>
              <a:defRPr/>
            </a:pPr>
            <a:r>
              <a:rPr lang="en-US" dirty="0">
                <a:solidFill>
                  <a:prstClr val="black"/>
                </a:solidFill>
                <a:latin typeface="Arial" panose="020B0604020202020204" pitchFamily="34" charset="0"/>
                <a:ea typeface="Times New Roman" panose="02020603050405020304" pitchFamily="18" charset="0"/>
                <a:cs typeface="Arial" panose="020B0604020202020204" pitchFamily="34" charset="0"/>
              </a:rPr>
              <a:t>1321-1330 W 139</a:t>
            </a:r>
            <a:r>
              <a:rPr lang="en-US"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th</a:t>
            </a:r>
            <a:r>
              <a:rPr lang="en-US" dirty="0">
                <a:solidFill>
                  <a:prstClr val="black"/>
                </a:solidFill>
                <a:latin typeface="Arial" panose="020B0604020202020204" pitchFamily="34" charset="0"/>
                <a:ea typeface="Times New Roman" panose="02020603050405020304" pitchFamily="18" charset="0"/>
                <a:cs typeface="Arial" panose="020B0604020202020204" pitchFamily="34" charset="0"/>
              </a:rPr>
              <a:t> Street</a:t>
            </a:r>
            <a:endParaRPr lang="en-US" sz="2400" dirty="0">
              <a:solidFill>
                <a:prstClr val="black"/>
              </a:solidFill>
              <a:latin typeface="Arial" charset="0"/>
              <a:cs typeface="Arial" panose="020B0604020202020204" pitchFamily="34" charset="0"/>
            </a:endParaRPr>
          </a:p>
        </p:txBody>
      </p:sp>
      <p:pic>
        <p:nvPicPr>
          <p:cNvPr id="55301" name="Picture 9">
            <a:extLst>
              <a:ext uri="{FF2B5EF4-FFF2-40B4-BE49-F238E27FC236}">
                <a16:creationId xmlns:a16="http://schemas.microsoft.com/office/drawing/2014/main" id="{C8B1F174-8D76-BF6F-BE4E-3DAEDEB77B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5425" y="3929064"/>
            <a:ext cx="9144000"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rrow: Down 10">
            <a:extLst>
              <a:ext uri="{FF2B5EF4-FFF2-40B4-BE49-F238E27FC236}">
                <a16:creationId xmlns:a16="http://schemas.microsoft.com/office/drawing/2014/main" id="{6EE1A279-936E-B9F1-CB28-0DCF55245B0C}"/>
              </a:ext>
            </a:extLst>
          </p:cNvPr>
          <p:cNvSpPr/>
          <p:nvPr/>
        </p:nvSpPr>
        <p:spPr>
          <a:xfrm rot="3254103">
            <a:off x="6672263" y="1468193"/>
            <a:ext cx="450850" cy="80803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Tw Cen MT"/>
            </a:endParaRPr>
          </a:p>
        </p:txBody>
      </p:sp>
      <p:cxnSp>
        <p:nvCxnSpPr>
          <p:cNvPr id="13" name="Straight Connector 12">
            <a:extLst>
              <a:ext uri="{FF2B5EF4-FFF2-40B4-BE49-F238E27FC236}">
                <a16:creationId xmlns:a16="http://schemas.microsoft.com/office/drawing/2014/main" id="{CA44F5F4-6A11-8BE3-224B-E8E060E88437}"/>
              </a:ext>
            </a:extLst>
          </p:cNvPr>
          <p:cNvCxnSpPr>
            <a:cxnSpLocks/>
          </p:cNvCxnSpPr>
          <p:nvPr/>
        </p:nvCxnSpPr>
        <p:spPr>
          <a:xfrm flipH="1">
            <a:off x="3886201" y="2193925"/>
            <a:ext cx="2659063" cy="0"/>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C17833-830D-C5F9-D9FA-BB0D820F36A6}"/>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17411" name="Rectangle 6">
            <a:extLst>
              <a:ext uri="{FF2B5EF4-FFF2-40B4-BE49-F238E27FC236}">
                <a16:creationId xmlns:a16="http://schemas.microsoft.com/office/drawing/2014/main" id="{F33F2F62-AAC1-30B6-4ADC-A68CAE4D4162}"/>
              </a:ext>
            </a:extLst>
          </p:cNvPr>
          <p:cNvSpPr>
            <a:spLocks noChangeArrowheads="1"/>
          </p:cNvSpPr>
          <p:nvPr/>
        </p:nvSpPr>
        <p:spPr bwMode="auto">
          <a:xfrm flipV="1">
            <a:off x="6896100" y="-9124672"/>
            <a:ext cx="528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ct val="0"/>
              </a:spcBef>
              <a:spcAft>
                <a:spcPct val="0"/>
              </a:spcAft>
              <a:buClrTx/>
              <a:buSzTx/>
              <a:buNone/>
            </a:pPr>
            <a:endParaRPr lang="en-US" altLang="en-US" sz="1800">
              <a:solidFill>
                <a:prstClr val="black"/>
              </a:solidFill>
              <a:latin typeface="Garamond" panose="02020404030301010803" pitchFamily="18" charset="0"/>
              <a:cs typeface="Arial" panose="020B0604020202020204" pitchFamily="34" charset="0"/>
            </a:endParaRPr>
          </a:p>
        </p:txBody>
      </p:sp>
      <p:sp>
        <p:nvSpPr>
          <p:cNvPr id="17412" name="Rectangle 2">
            <a:extLst>
              <a:ext uri="{FF2B5EF4-FFF2-40B4-BE49-F238E27FC236}">
                <a16:creationId xmlns:a16="http://schemas.microsoft.com/office/drawing/2014/main" id="{EC7B860A-F5C9-1EC2-E9AB-82B4DBB10674}"/>
              </a:ext>
            </a:extLst>
          </p:cNvPr>
          <p:cNvSpPr txBox="1">
            <a:spLocks noRot="1"/>
          </p:cNvSpPr>
          <p:nvPr/>
        </p:nvSpPr>
        <p:spPr bwMode="auto">
          <a:xfrm>
            <a:off x="2019300" y="201613"/>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a:solidFill>
                  <a:prstClr val="white"/>
                </a:solidFill>
                <a:latin typeface="Arial" panose="020B0604020202020204" pitchFamily="34" charset="0"/>
                <a:cs typeface="Arial" panose="020B0604020202020204" pitchFamily="34" charset="0"/>
              </a:rPr>
              <a:t>Background and Analysis</a:t>
            </a:r>
          </a:p>
        </p:txBody>
      </p:sp>
      <p:sp>
        <p:nvSpPr>
          <p:cNvPr id="21" name="Text Placeholder 2">
            <a:extLst>
              <a:ext uri="{FF2B5EF4-FFF2-40B4-BE49-F238E27FC236}">
                <a16:creationId xmlns:a16="http://schemas.microsoft.com/office/drawing/2014/main" id="{F16351AA-F1CC-2D13-F769-2681221D17FE}"/>
              </a:ext>
            </a:extLst>
          </p:cNvPr>
          <p:cNvSpPr>
            <a:spLocks noGrp="1"/>
          </p:cNvSpPr>
          <p:nvPr>
            <p:ph type="body" sz="half" idx="1"/>
          </p:nvPr>
        </p:nvSpPr>
        <p:spPr>
          <a:xfrm>
            <a:off x="2792414" y="1527175"/>
            <a:ext cx="6607175" cy="4306888"/>
          </a:xfrm>
        </p:spPr>
        <p:txBody>
          <a:bodyPr/>
          <a:lstStyle/>
          <a:p>
            <a:pPr marL="0" indent="0" algn="ctr">
              <a:buNone/>
              <a:defRPr/>
            </a:pPr>
            <a:r>
              <a:rPr lang="en-US" sz="3200" b="1" dirty="0">
                <a:latin typeface="Arial" panose="020B0604020202020204" pitchFamily="34" charset="0"/>
                <a:ea typeface="Times New Roman" panose="02020603050405020304" pitchFamily="18" charset="0"/>
              </a:rPr>
              <a:t>Inventory Sites Consideration </a:t>
            </a:r>
            <a:endParaRPr lang="en-US" altLang="en-US" sz="3200" b="1"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800" dirty="0"/>
          </a:p>
        </p:txBody>
      </p:sp>
      <p:pic>
        <p:nvPicPr>
          <p:cNvPr id="3" name="Picture 2">
            <a:extLst>
              <a:ext uri="{FF2B5EF4-FFF2-40B4-BE49-F238E27FC236}">
                <a16:creationId xmlns:a16="http://schemas.microsoft.com/office/drawing/2014/main" id="{65C6EE85-C183-E84D-F67F-914482F42522}"/>
              </a:ext>
            </a:extLst>
          </p:cNvPr>
          <p:cNvPicPr>
            <a:picLocks noChangeAspect="1"/>
          </p:cNvPicPr>
          <p:nvPr/>
        </p:nvPicPr>
        <p:blipFill>
          <a:blip r:embed="rId3"/>
          <a:stretch>
            <a:fillRect/>
          </a:stretch>
        </p:blipFill>
        <p:spPr>
          <a:xfrm>
            <a:off x="2792414" y="2065339"/>
            <a:ext cx="6607175" cy="4598987"/>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4C97BD-2B9B-6AA5-2316-DAA465232846}"/>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Text Box 5">
            <a:extLst>
              <a:ext uri="{FF2B5EF4-FFF2-40B4-BE49-F238E27FC236}">
                <a16:creationId xmlns:a16="http://schemas.microsoft.com/office/drawing/2014/main" id="{83CCE2F3-10D8-E5D5-01C2-D9CBF6BECF97}"/>
              </a:ext>
            </a:extLst>
          </p:cNvPr>
          <p:cNvSpPr txBox="1">
            <a:spLocks noChangeArrowheads="1"/>
          </p:cNvSpPr>
          <p:nvPr/>
        </p:nvSpPr>
        <p:spPr bwMode="auto">
          <a:xfrm>
            <a:off x="1857375" y="1685925"/>
            <a:ext cx="3035300" cy="1733550"/>
          </a:xfrm>
          <a:prstGeom prst="rect">
            <a:avLst/>
          </a:prstGeom>
          <a:noFill/>
          <a:ln>
            <a:noFill/>
          </a:ln>
        </p:spPr>
        <p:txBody>
          <a:bodyPr>
            <a:spAutoFit/>
          </a:bodyPr>
          <a:lstStyle>
            <a:lvl1pPr marL="285750" indent="-28575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ts val="600"/>
              </a:spcBef>
              <a:spcAft>
                <a:spcPts val="600"/>
              </a:spcAft>
              <a:buClr>
                <a:srgbClr val="629DD1"/>
              </a:buClr>
              <a:defRPr/>
            </a:pPr>
            <a:r>
              <a:rPr lang="en-US" altLang="en-US" sz="1800" dirty="0">
                <a:solidFill>
                  <a:prstClr val="black"/>
                </a:solidFill>
                <a:latin typeface="Arial" panose="020B0604020202020204" pitchFamily="34" charset="0"/>
                <a:cs typeface="Times New Roman" panose="02020603050405020304" pitchFamily="18" charset="0"/>
              </a:rPr>
              <a:t>Clean-up modifications to the zoning code of the City of Gardena.</a:t>
            </a: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Times New Roman" panose="02020603050405020304" pitchFamily="18" charset="0"/>
            </a:endParaRPr>
          </a:p>
          <a:p>
            <a:pPr marL="0" indent="0" eaLnBrk="0" fontAlgn="base" hangingPunct="0">
              <a:spcAft>
                <a:spcPct val="0"/>
              </a:spcAft>
              <a:buClr>
                <a:srgbClr val="629DD1"/>
              </a:buClr>
              <a:buNone/>
              <a:defRPr/>
            </a:pPr>
            <a:endParaRPr lang="en-US" altLang="en-US" sz="1800" dirty="0">
              <a:solidFill>
                <a:prstClr val="black"/>
              </a:solidFill>
              <a:latin typeface="Arial" panose="020B0604020202020204" pitchFamily="34" charset="0"/>
              <a:cs typeface="Arial" panose="020B0604020202020204" pitchFamily="34" charset="0"/>
            </a:endParaRPr>
          </a:p>
        </p:txBody>
      </p:sp>
      <p:sp>
        <p:nvSpPr>
          <p:cNvPr id="56324" name="Rectangle 2">
            <a:extLst>
              <a:ext uri="{FF2B5EF4-FFF2-40B4-BE49-F238E27FC236}">
                <a16:creationId xmlns:a16="http://schemas.microsoft.com/office/drawing/2014/main" id="{1C58C361-1B90-B9F1-EAEF-5A00BB95E6AB}"/>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Modified Alternative 2</a:t>
            </a:r>
          </a:p>
        </p:txBody>
      </p:sp>
      <p:pic>
        <p:nvPicPr>
          <p:cNvPr id="3" name="Picture 2">
            <a:extLst>
              <a:ext uri="{FF2B5EF4-FFF2-40B4-BE49-F238E27FC236}">
                <a16:creationId xmlns:a16="http://schemas.microsoft.com/office/drawing/2014/main" id="{1F19935B-218D-4F29-468D-7DA8B1F85AFB}"/>
              </a:ext>
            </a:extLst>
          </p:cNvPr>
          <p:cNvPicPr>
            <a:picLocks noChangeAspect="1"/>
          </p:cNvPicPr>
          <p:nvPr/>
        </p:nvPicPr>
        <p:blipFill>
          <a:blip r:embed="rId3"/>
          <a:stretch>
            <a:fillRect/>
          </a:stretch>
        </p:blipFill>
        <p:spPr>
          <a:xfrm>
            <a:off x="5059364" y="1517650"/>
            <a:ext cx="5608637" cy="4489450"/>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pic>
        <p:nvPicPr>
          <p:cNvPr id="6" name="Picture 5">
            <a:extLst>
              <a:ext uri="{FF2B5EF4-FFF2-40B4-BE49-F238E27FC236}">
                <a16:creationId xmlns:a16="http://schemas.microsoft.com/office/drawing/2014/main" id="{D3F5D596-5A6D-D50E-3F5D-90F6F699F506}"/>
              </a:ext>
            </a:extLst>
          </p:cNvPr>
          <p:cNvPicPr>
            <a:picLocks noChangeAspect="1"/>
          </p:cNvPicPr>
          <p:nvPr/>
        </p:nvPicPr>
        <p:blipFill>
          <a:blip r:embed="rId4"/>
          <a:stretch>
            <a:fillRect/>
          </a:stretch>
        </p:blipFill>
        <p:spPr>
          <a:xfrm>
            <a:off x="5303838" y="1004888"/>
            <a:ext cx="5448300" cy="5853112"/>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381329-AF1D-2109-3B82-BA1FCE94D77B}"/>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12291" name="Text Box 5">
            <a:extLst>
              <a:ext uri="{FF2B5EF4-FFF2-40B4-BE49-F238E27FC236}">
                <a16:creationId xmlns:a16="http://schemas.microsoft.com/office/drawing/2014/main" id="{16E99B04-9C2D-0970-4BAB-03F0FD48E54C}"/>
              </a:ext>
            </a:extLst>
          </p:cNvPr>
          <p:cNvSpPr txBox="1">
            <a:spLocks noChangeArrowheads="1"/>
          </p:cNvSpPr>
          <p:nvPr/>
        </p:nvSpPr>
        <p:spPr bwMode="auto">
          <a:xfrm>
            <a:off x="1876426" y="1604963"/>
            <a:ext cx="8651875" cy="3416300"/>
          </a:xfrm>
          <a:prstGeom prst="rect">
            <a:avLst/>
          </a:prstGeom>
          <a:noFill/>
          <a:ln>
            <a:noFill/>
          </a:ln>
          <a:effec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514350" indent="-342900" eaLnBrk="0" fontAlgn="base" hangingPunct="0">
              <a:spcBef>
                <a:spcPct val="50000"/>
              </a:spcBef>
              <a:spcAft>
                <a:spcPct val="0"/>
              </a:spcAft>
              <a:buClr>
                <a:srgbClr val="002060">
                  <a:lumMod val="25000"/>
                  <a:lumOff val="75000"/>
                </a:srgbClr>
              </a:buClr>
              <a:buSzPct val="60000"/>
              <a:buFont typeface="Wingdings" panose="05000000000000000000" pitchFamily="2" charset="2"/>
              <a:buChar char="¨"/>
              <a:defRPr/>
            </a:pPr>
            <a:r>
              <a:rPr lang="en-US" sz="2400" dirty="0">
                <a:solidFill>
                  <a:prstClr val="black"/>
                </a:solidFill>
                <a:latin typeface="Arial" charset="0"/>
                <a:cs typeface="Arial" panose="020B0604020202020204" pitchFamily="34" charset="0"/>
              </a:rPr>
              <a:t>Public hearing notices were duly advertised in the Gardena Valley News and mailed to owners and occupants within 300’ of the project site on July 11, 2024.</a:t>
            </a:r>
          </a:p>
          <a:p>
            <a:pPr marL="171450" eaLnBrk="0" fontAlgn="base" hangingPunct="0">
              <a:spcBef>
                <a:spcPct val="50000"/>
              </a:spcBef>
              <a:spcAft>
                <a:spcPct val="0"/>
              </a:spcAft>
              <a:buClr>
                <a:srgbClr val="002060">
                  <a:lumMod val="25000"/>
                  <a:lumOff val="75000"/>
                </a:srgbClr>
              </a:buClr>
              <a:buSzPct val="60000"/>
              <a:defRPr/>
            </a:pPr>
            <a:endParaRPr lang="en-US" sz="2400" dirty="0">
              <a:solidFill>
                <a:prstClr val="black"/>
              </a:solidFill>
              <a:latin typeface="Arial" charset="0"/>
              <a:cs typeface="Arial" panose="020B0604020202020204" pitchFamily="34" charset="0"/>
            </a:endParaRPr>
          </a:p>
          <a:p>
            <a:pPr marL="514350" indent="-342900" eaLnBrk="0" fontAlgn="base" hangingPunct="0">
              <a:spcBef>
                <a:spcPct val="50000"/>
              </a:spcBef>
              <a:spcAft>
                <a:spcPct val="0"/>
              </a:spcAft>
              <a:buClr>
                <a:srgbClr val="002060">
                  <a:lumMod val="25000"/>
                  <a:lumOff val="75000"/>
                </a:srgbClr>
              </a:buClr>
              <a:buSzPct val="60000"/>
              <a:buFont typeface="Wingdings" panose="05000000000000000000" pitchFamily="2" charset="2"/>
              <a:buChar char="¨"/>
              <a:defRPr/>
            </a:pPr>
            <a:r>
              <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rPr>
              <a:t>All those who provided comments on the environmental document or provided contact information at the community meeting or any other meeting, were provided notice of the City Council meeting. </a:t>
            </a:r>
            <a:endParaRPr lang="en-US" sz="2400" dirty="0">
              <a:solidFill>
                <a:prstClr val="black"/>
              </a:solidFill>
              <a:latin typeface="Times New Roman" panose="02020603050405020304" pitchFamily="18" charset="0"/>
              <a:ea typeface="Times New Roman" panose="02020603050405020304" pitchFamily="18" charset="0"/>
              <a:cs typeface="Arial" panose="020B0604020202020204" pitchFamily="34" charset="0"/>
            </a:endParaRPr>
          </a:p>
        </p:txBody>
      </p:sp>
      <p:sp>
        <p:nvSpPr>
          <p:cNvPr id="62468" name="Rectangle 2">
            <a:extLst>
              <a:ext uri="{FF2B5EF4-FFF2-40B4-BE49-F238E27FC236}">
                <a16:creationId xmlns:a16="http://schemas.microsoft.com/office/drawing/2014/main" id="{FD988928-92BB-61B9-E8B2-70AF838023A4}"/>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Public Noticing</a:t>
            </a: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64648C-3F94-13F7-4096-05CD51E3A9C2}"/>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37891" name="Text Box 5">
            <a:extLst>
              <a:ext uri="{FF2B5EF4-FFF2-40B4-BE49-F238E27FC236}">
                <a16:creationId xmlns:a16="http://schemas.microsoft.com/office/drawing/2014/main" id="{5511B33A-D714-8D1C-D279-BDEA8FCF67CA}"/>
              </a:ext>
            </a:extLst>
          </p:cNvPr>
          <p:cNvSpPr txBox="1">
            <a:spLocks noChangeArrowheads="1"/>
          </p:cNvSpPr>
          <p:nvPr/>
        </p:nvSpPr>
        <p:spPr bwMode="auto">
          <a:xfrm>
            <a:off x="2814639" y="1500189"/>
            <a:ext cx="7621587" cy="5641975"/>
          </a:xfrm>
          <a:prstGeom prst="rect">
            <a:avLst/>
          </a:prstGeom>
          <a:noFill/>
          <a:ln>
            <a:noFill/>
          </a:ln>
        </p:spPr>
        <p:txBody>
          <a:bodyPr>
            <a:spAutoFit/>
          </a:bodyPr>
          <a:lstStyle>
            <a:lvl1pPr marL="285750" indent="-28575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ts val="600"/>
              </a:spcBef>
              <a:spcAft>
                <a:spcPts val="600"/>
              </a:spcAft>
              <a:buClr>
                <a:srgbClr val="629DD1"/>
              </a:buClr>
              <a:defRPr/>
            </a:pPr>
            <a:r>
              <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rPr>
              <a:t>14948 Crenshaw Boulevard (Gardena Cinema)</a:t>
            </a:r>
          </a:p>
          <a:p>
            <a:pPr eaLnBrk="0" fontAlgn="base" hangingPunct="0">
              <a:spcBef>
                <a:spcPts val="600"/>
              </a:spcBef>
              <a:spcAft>
                <a:spcPts val="600"/>
              </a:spcAft>
              <a:buClr>
                <a:srgbClr val="629DD1"/>
              </a:buClr>
              <a:defRPr/>
            </a:pPr>
            <a:endParaRPr lang="en-US" altLang="en-US" sz="2400" dirty="0">
              <a:solidFill>
                <a:prstClr val="black"/>
              </a:solidFill>
              <a:latin typeface="Arial" panose="020B0604020202020204" pitchFamily="34" charset="0"/>
              <a:cs typeface="Times New Roman" panose="02020603050405020304" pitchFamily="18" charset="0"/>
            </a:endParaRPr>
          </a:p>
          <a:p>
            <a:pPr eaLnBrk="0" fontAlgn="base" hangingPunct="0">
              <a:spcBef>
                <a:spcPts val="600"/>
              </a:spcBef>
              <a:spcAft>
                <a:spcPts val="600"/>
              </a:spcAft>
              <a:buClr>
                <a:srgbClr val="629DD1"/>
              </a:buClr>
              <a:defRPr/>
            </a:pPr>
            <a:r>
              <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rPr>
              <a:t>15122 Crenshaw Boulevard</a:t>
            </a:r>
          </a:p>
          <a:p>
            <a:pPr eaLnBrk="0" fontAlgn="base" hangingPunct="0">
              <a:spcBef>
                <a:spcPts val="600"/>
              </a:spcBef>
              <a:spcAft>
                <a:spcPts val="600"/>
              </a:spcAft>
              <a:buClr>
                <a:srgbClr val="629DD1"/>
              </a:buClr>
              <a:defRPr/>
            </a:pPr>
            <a:endPar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eaLnBrk="0" fontAlgn="base" hangingPunct="0">
              <a:spcBef>
                <a:spcPts val="600"/>
              </a:spcBef>
              <a:spcAft>
                <a:spcPts val="600"/>
              </a:spcAft>
              <a:buClr>
                <a:srgbClr val="629DD1"/>
              </a:buClr>
              <a:defRPr/>
            </a:pPr>
            <a:r>
              <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rPr>
              <a:t>1350 W. 139</a:t>
            </a:r>
            <a:r>
              <a:rPr lang="en-US" sz="2400"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th</a:t>
            </a:r>
            <a:r>
              <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rPr>
              <a:t> Street</a:t>
            </a:r>
          </a:p>
          <a:p>
            <a:pPr eaLnBrk="0" fontAlgn="base" hangingPunct="0">
              <a:spcBef>
                <a:spcPts val="600"/>
              </a:spcBef>
              <a:spcAft>
                <a:spcPts val="600"/>
              </a:spcAft>
              <a:buClr>
                <a:srgbClr val="629DD1"/>
              </a:buClr>
              <a:defRPr/>
            </a:pPr>
            <a:endPar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eaLnBrk="0" fontAlgn="base" hangingPunct="0">
              <a:spcBef>
                <a:spcPts val="600"/>
              </a:spcBef>
              <a:spcAft>
                <a:spcPts val="600"/>
              </a:spcAft>
              <a:buClr>
                <a:srgbClr val="629DD1"/>
              </a:buClr>
              <a:defRPr/>
            </a:pPr>
            <a:r>
              <a:rPr lang="en-US" altLang="en-US" sz="2400" dirty="0">
                <a:solidFill>
                  <a:prstClr val="black"/>
                </a:solidFill>
                <a:latin typeface="Arial" panose="020B0604020202020204" pitchFamily="34" charset="0"/>
                <a:cs typeface="Times New Roman" panose="02020603050405020304" pitchFamily="18" charset="0"/>
              </a:rPr>
              <a:t>1031 Magnolia Avenue </a:t>
            </a:r>
          </a:p>
          <a:p>
            <a:pPr eaLnBrk="0" fontAlgn="base" hangingPunct="0">
              <a:spcBef>
                <a:spcPts val="600"/>
              </a:spcBef>
              <a:spcAft>
                <a:spcPts val="600"/>
              </a:spcAft>
              <a:buClr>
                <a:srgbClr val="629DD1"/>
              </a:buClr>
              <a:defRPr/>
            </a:pPr>
            <a:endParaRPr lang="en-US" altLang="en-US" sz="2400" dirty="0">
              <a:solidFill>
                <a:prstClr val="black"/>
              </a:solidFill>
              <a:latin typeface="Arial" panose="020B0604020202020204" pitchFamily="34" charset="0"/>
              <a:cs typeface="Times New Roman" panose="02020603050405020304" pitchFamily="18" charset="0"/>
            </a:endParaRPr>
          </a:p>
          <a:p>
            <a:pPr eaLnBrk="0" fontAlgn="base" hangingPunct="0">
              <a:spcBef>
                <a:spcPts val="600"/>
              </a:spcBef>
              <a:spcAft>
                <a:spcPts val="600"/>
              </a:spcAft>
              <a:buClr>
                <a:srgbClr val="629DD1"/>
              </a:buClr>
              <a:defRPr/>
            </a:pPr>
            <a:r>
              <a:rPr lang="en-US" altLang="en-US" sz="2400" dirty="0">
                <a:solidFill>
                  <a:prstClr val="black"/>
                </a:solidFill>
                <a:latin typeface="Arial" panose="020B0604020202020204" pitchFamily="34" charset="0"/>
                <a:cs typeface="Times New Roman" panose="02020603050405020304" pitchFamily="18" charset="0"/>
              </a:rPr>
              <a:t>2806 Marine Avenue</a:t>
            </a:r>
          </a:p>
          <a:p>
            <a:pPr marL="0" indent="0" eaLnBrk="0" fontAlgn="base" hangingPunct="0">
              <a:spcAft>
                <a:spcPct val="0"/>
              </a:spcAft>
              <a:buClr>
                <a:srgbClr val="629DD1"/>
              </a:buClr>
              <a:buNone/>
              <a:defRPr/>
            </a:pPr>
            <a:endParaRPr lang="en-US" altLang="en-US" sz="2400" dirty="0">
              <a:solidFill>
                <a:prstClr val="black"/>
              </a:solidFill>
              <a:latin typeface="Arial" panose="020B0604020202020204" pitchFamily="34" charset="0"/>
              <a:cs typeface="Times New Roman" panose="02020603050405020304" pitchFamily="18" charset="0"/>
            </a:endParaRPr>
          </a:p>
          <a:p>
            <a:pPr marL="0" indent="0" eaLnBrk="0" fontAlgn="base" hangingPunct="0">
              <a:spcAft>
                <a:spcPct val="0"/>
              </a:spcAft>
              <a:buClr>
                <a:srgbClr val="629DD1"/>
              </a:buClr>
              <a:buNone/>
              <a:defRPr/>
            </a:pPr>
            <a:endParaRPr lang="en-US" altLang="en-US" sz="2400" dirty="0">
              <a:solidFill>
                <a:prstClr val="black"/>
              </a:solidFill>
              <a:latin typeface="Arial" panose="020B0604020202020204" pitchFamily="34" charset="0"/>
              <a:cs typeface="Arial" panose="020B0604020202020204" pitchFamily="34" charset="0"/>
            </a:endParaRPr>
          </a:p>
        </p:txBody>
      </p:sp>
      <p:sp>
        <p:nvSpPr>
          <p:cNvPr id="60420" name="Rectangle 2">
            <a:extLst>
              <a:ext uri="{FF2B5EF4-FFF2-40B4-BE49-F238E27FC236}">
                <a16:creationId xmlns:a16="http://schemas.microsoft.com/office/drawing/2014/main" id="{E377B26E-28D7-0F10-97F3-E97DE46F316B}"/>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Additional Sites – Public Comments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animEffect transition="in" filter="fade">
                                      <p:cBhvr>
                                        <p:cTn id="7" dur="500"/>
                                        <p:tgtEl>
                                          <p:spTgt spid="37891">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4" end="4"/>
                                            </p:txEl>
                                          </p:spTgt>
                                        </p:tgtEl>
                                        <p:attrNameLst>
                                          <p:attrName>style.visibility</p:attrName>
                                        </p:attrNameLst>
                                      </p:cBhvr>
                                      <p:to>
                                        <p:strVal val="visible"/>
                                      </p:to>
                                    </p:set>
                                    <p:animEffect transition="in" filter="fade">
                                      <p:cBhvr>
                                        <p:cTn id="12" dur="500"/>
                                        <p:tgtEl>
                                          <p:spTgt spid="37891">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7891">
                                            <p:txEl>
                                              <p:pRg st="6" end="6"/>
                                            </p:txEl>
                                          </p:spTgt>
                                        </p:tgtEl>
                                        <p:attrNameLst>
                                          <p:attrName>style.visibility</p:attrName>
                                        </p:attrNameLst>
                                      </p:cBhvr>
                                      <p:to>
                                        <p:strVal val="visible"/>
                                      </p:to>
                                    </p:set>
                                    <p:animEffect transition="in" filter="fade">
                                      <p:cBhvr>
                                        <p:cTn id="17" dur="500"/>
                                        <p:tgtEl>
                                          <p:spTgt spid="37891">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7891">
                                            <p:txEl>
                                              <p:pRg st="8" end="8"/>
                                            </p:txEl>
                                          </p:spTgt>
                                        </p:tgtEl>
                                        <p:attrNameLst>
                                          <p:attrName>style.visibility</p:attrName>
                                        </p:attrNameLst>
                                      </p:cBhvr>
                                      <p:to>
                                        <p:strVal val="visible"/>
                                      </p:to>
                                    </p:set>
                                    <p:animEffect transition="in" filter="fade">
                                      <p:cBhvr>
                                        <p:cTn id="22" dur="500"/>
                                        <p:tgtEl>
                                          <p:spTgt spid="3789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BCBD4987-25C3-773D-4E57-7A29FDDEA54F}"/>
              </a:ext>
            </a:extLst>
          </p:cNvPr>
          <p:cNvSpPr>
            <a:spLocks noGrp="1" noChangeArrowheads="1"/>
          </p:cNvSpPr>
          <p:nvPr>
            <p:ph type="ctrTitle"/>
          </p:nvPr>
        </p:nvSpPr>
        <p:spPr>
          <a:xfrm>
            <a:off x="2209800" y="325439"/>
            <a:ext cx="7772400" cy="974725"/>
          </a:xfrm>
        </p:spPr>
        <p:txBody>
          <a:bodyPr>
            <a:normAutofit fontScale="90000"/>
          </a:bodyPr>
          <a:lstStyle/>
          <a:p>
            <a:pPr algn="ctr" eaLnBrk="1" fontAlgn="auto" hangingPunct="1">
              <a:spcAft>
                <a:spcPts val="0"/>
              </a:spcAft>
              <a:defRPr/>
            </a:pPr>
            <a:r>
              <a:rPr lang="en-US" dirty="0">
                <a:solidFill>
                  <a:schemeClr val="tx1"/>
                </a:solidFill>
                <a:latin typeface="Arial" charset="0"/>
              </a:rPr>
              <a:t>Planning commission recommendation</a:t>
            </a:r>
            <a:endParaRPr lang="en-US" dirty="0"/>
          </a:p>
        </p:txBody>
      </p:sp>
      <p:sp>
        <p:nvSpPr>
          <p:cNvPr id="39939" name="Rectangle 3">
            <a:extLst>
              <a:ext uri="{FF2B5EF4-FFF2-40B4-BE49-F238E27FC236}">
                <a16:creationId xmlns:a16="http://schemas.microsoft.com/office/drawing/2014/main" id="{47A2BF89-687B-1B34-87CB-F567D5565545}"/>
              </a:ext>
            </a:extLst>
          </p:cNvPr>
          <p:cNvSpPr txBox="1">
            <a:spLocks/>
          </p:cNvSpPr>
          <p:nvPr/>
        </p:nvSpPr>
        <p:spPr bwMode="auto">
          <a:xfrm>
            <a:off x="1912939" y="1755775"/>
            <a:ext cx="8677275" cy="4294188"/>
          </a:xfrm>
          <a:prstGeom prst="rect">
            <a:avLst/>
          </a:prstGeom>
          <a:noFill/>
          <a:ln>
            <a:noFill/>
          </a:ln>
        </p:spPr>
        <p:txBody>
          <a:bodyPr anchor="ctr"/>
          <a:lstStyle>
            <a:lvl1pPr marL="661988" indent="-342900">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marL="319088" indent="0" algn="ctr" fontAlgn="base">
              <a:spcAft>
                <a:spcPct val="0"/>
              </a:spcAft>
              <a:buClrTx/>
              <a:buNone/>
              <a:defRPr/>
            </a:pPr>
            <a:r>
              <a:rPr lang="en-US" altLang="en-US" sz="2300" b="1" u="sng" dirty="0">
                <a:solidFill>
                  <a:prstClr val="white"/>
                </a:solidFill>
                <a:latin typeface="Arial" panose="020B0604020202020204" pitchFamily="34" charset="0"/>
                <a:ea typeface="Times New Roman" panose="02020603050405020304" pitchFamily="18" charset="0"/>
                <a:cs typeface="Arial" panose="020B0604020202020204" pitchFamily="34" charset="0"/>
              </a:rPr>
              <a:t>Resolution PC 14-24</a:t>
            </a:r>
          </a:p>
          <a:p>
            <a:pPr marL="319088" indent="0" fontAlgn="base">
              <a:spcAft>
                <a:spcPct val="0"/>
              </a:spcAft>
              <a:buClrTx/>
              <a:buNone/>
              <a:defRPr/>
            </a:pPr>
            <a:r>
              <a:rPr lang="en-US" altLang="en-US" sz="2300" dirty="0">
                <a:solidFill>
                  <a:prstClr val="white"/>
                </a:solidFill>
                <a:latin typeface="Arial" panose="020B0604020202020204" pitchFamily="34" charset="0"/>
                <a:ea typeface="Times New Roman" panose="02020603050405020304" pitchFamily="18" charset="0"/>
                <a:cs typeface="Arial" panose="020B0604020202020204" pitchFamily="34" charset="0"/>
              </a:rPr>
              <a:t>Recommending that the City Council take the following actions:</a:t>
            </a:r>
          </a:p>
          <a:p>
            <a:pPr lvl="2" fontAlgn="base">
              <a:spcAft>
                <a:spcPct val="0"/>
              </a:spcAft>
              <a:buClrTx/>
              <a:buFont typeface="Wingdings" panose="05000000000000000000" pitchFamily="2" charset="2"/>
              <a:buChar char="¨"/>
              <a:defRPr/>
            </a:pPr>
            <a:r>
              <a:rPr lang="en-US" altLang="en-US" dirty="0">
                <a:solidFill>
                  <a:prstClr val="white"/>
                </a:solidFill>
                <a:latin typeface="Arial" panose="020B0604020202020204" pitchFamily="34" charset="0"/>
                <a:ea typeface="Times New Roman" panose="02020603050405020304" pitchFamily="18" charset="0"/>
                <a:cs typeface="Arial" panose="020B0604020202020204" pitchFamily="34" charset="0"/>
              </a:rPr>
              <a:t> Adopt Resolution No. 6676, Certifying the Final EIR;</a:t>
            </a:r>
          </a:p>
          <a:p>
            <a:pPr marL="685800" lvl="2" indent="0" fontAlgn="base">
              <a:spcAft>
                <a:spcPct val="0"/>
              </a:spcAft>
              <a:buClrTx/>
              <a:buNone/>
              <a:defRPr/>
            </a:pPr>
            <a:endParaRPr lang="en-US" altLang="en-US" dirty="0">
              <a:solidFill>
                <a:prstClr val="white"/>
              </a:solidFill>
              <a:latin typeface="Arial" panose="020B0604020202020204" pitchFamily="34" charset="0"/>
              <a:ea typeface="Times New Roman" panose="02020603050405020304" pitchFamily="18" charset="0"/>
              <a:cs typeface="Arial" panose="020B0604020202020204" pitchFamily="34" charset="0"/>
            </a:endParaRPr>
          </a:p>
          <a:p>
            <a:pPr lvl="2" fontAlgn="base">
              <a:spcAft>
                <a:spcPct val="0"/>
              </a:spcAft>
              <a:buClrTx/>
              <a:buFont typeface="Wingdings" panose="05000000000000000000" pitchFamily="2" charset="2"/>
              <a:buChar char="¨"/>
              <a:defRPr/>
            </a:pPr>
            <a:r>
              <a:rPr lang="en-US" altLang="en-US" dirty="0">
                <a:solidFill>
                  <a:prstClr val="white"/>
                </a:solidFill>
                <a:latin typeface="Arial" panose="020B0604020202020204" pitchFamily="34" charset="0"/>
                <a:ea typeface="Times New Roman" panose="02020603050405020304" pitchFamily="18" charset="0"/>
                <a:cs typeface="Arial" panose="020B0604020202020204" pitchFamily="34" charset="0"/>
              </a:rPr>
              <a:t>Resolution No.  6677, readopting the Update to the Land Use Plan and implementing the changes under Modified Alternative 2; and</a:t>
            </a:r>
          </a:p>
          <a:p>
            <a:pPr marL="685800" lvl="2" indent="0" fontAlgn="base">
              <a:spcAft>
                <a:spcPct val="0"/>
              </a:spcAft>
              <a:buClrTx/>
              <a:buNone/>
              <a:defRPr/>
            </a:pPr>
            <a:endParaRPr lang="en-US" altLang="en-US" dirty="0">
              <a:solidFill>
                <a:prstClr val="white"/>
              </a:solidFill>
              <a:latin typeface="Arial" panose="020B0604020202020204" pitchFamily="34" charset="0"/>
              <a:ea typeface="Times New Roman" panose="02020603050405020304" pitchFamily="18" charset="0"/>
              <a:cs typeface="Arial" panose="020B0604020202020204" pitchFamily="34" charset="0"/>
            </a:endParaRPr>
          </a:p>
          <a:p>
            <a:pPr lvl="2" fontAlgn="base">
              <a:spcAft>
                <a:spcPct val="0"/>
              </a:spcAft>
              <a:buClrTx/>
              <a:buFont typeface="Wingdings" panose="05000000000000000000" pitchFamily="2" charset="2"/>
              <a:buChar char="¨"/>
              <a:defRPr/>
            </a:pPr>
            <a:r>
              <a:rPr lang="en-US" altLang="en-US" dirty="0">
                <a:solidFill>
                  <a:prstClr val="white"/>
                </a:solidFill>
                <a:latin typeface="Arial" panose="020B0604020202020204" pitchFamily="34" charset="0"/>
                <a:ea typeface="Times New Roman" panose="02020603050405020304" pitchFamily="18" charset="0"/>
                <a:cs typeface="Arial" panose="020B0604020202020204" pitchFamily="34" charset="0"/>
              </a:rPr>
              <a:t> Introduce Ordinance No. 1873; readopting the Zone Changes and implementing the changes under Modified Alternative 2.</a:t>
            </a:r>
          </a:p>
          <a:p>
            <a:pPr fontAlgn="base">
              <a:spcAft>
                <a:spcPct val="0"/>
              </a:spcAft>
              <a:buClrTx/>
              <a:buFont typeface="Wingdings" panose="05000000000000000000" pitchFamily="2" charset="2"/>
              <a:buChar char="¨"/>
              <a:defRPr/>
            </a:pPr>
            <a:endParaRPr lang="en-US" altLang="en-US" sz="2300" dirty="0">
              <a:solidFill>
                <a:srgbClr val="FFFFFF"/>
              </a:solidFill>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82FB12A-63C1-FE86-F8DC-3FAAD2385273}"/>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291" name="Text Box 5">
            <a:extLst>
              <a:ext uri="{FF2B5EF4-FFF2-40B4-BE49-F238E27FC236}">
                <a16:creationId xmlns:a16="http://schemas.microsoft.com/office/drawing/2014/main" id="{0412F2F0-7A70-9111-92FB-301672FCC34E}"/>
              </a:ext>
            </a:extLst>
          </p:cNvPr>
          <p:cNvSpPr txBox="1">
            <a:spLocks noChangeArrowheads="1"/>
          </p:cNvSpPr>
          <p:nvPr/>
        </p:nvSpPr>
        <p:spPr bwMode="auto">
          <a:xfrm>
            <a:off x="3311525" y="1550989"/>
            <a:ext cx="5386388" cy="369887"/>
          </a:xfrm>
          <a:prstGeom prst="rect">
            <a:avLst/>
          </a:prstGeom>
          <a:noFill/>
          <a:ln>
            <a:noFill/>
          </a:ln>
          <a:effec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171450" algn="ctr">
              <a:spcBef>
                <a:spcPct val="50000"/>
              </a:spcBef>
              <a:buClr>
                <a:schemeClr val="bg2">
                  <a:lumMod val="25000"/>
                  <a:lumOff val="75000"/>
                </a:schemeClr>
              </a:buClr>
              <a:buSzPct val="60000"/>
              <a:defRPr/>
            </a:pPr>
            <a:r>
              <a:rPr lang="en-US" dirty="0">
                <a:latin typeface="Arial" panose="020B0604020202020204" pitchFamily="34" charset="0"/>
                <a:ea typeface="Times New Roman" panose="02020603050405020304" pitchFamily="18" charset="0"/>
              </a:rPr>
              <a:t>14948 Crenshaw Boulevard (Gardena Cinema) </a:t>
            </a:r>
            <a:endParaRPr lang="en-US" sz="2400" dirty="0">
              <a:latin typeface="Arial" charset="0"/>
            </a:endParaRPr>
          </a:p>
        </p:txBody>
      </p:sp>
      <p:sp>
        <p:nvSpPr>
          <p:cNvPr id="66564" name="Rectangle 2">
            <a:extLst>
              <a:ext uri="{FF2B5EF4-FFF2-40B4-BE49-F238E27FC236}">
                <a16:creationId xmlns:a16="http://schemas.microsoft.com/office/drawing/2014/main" id="{17309016-C6D6-66A7-B60C-87D0A90F43C2}"/>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Additional Sites – Public Comments</a:t>
            </a:r>
          </a:p>
        </p:txBody>
      </p:sp>
      <p:pic>
        <p:nvPicPr>
          <p:cNvPr id="66565" name="Picture 1" descr="A picture containing text, electronics&#10;&#10;Description automatically generated">
            <a:extLst>
              <a:ext uri="{FF2B5EF4-FFF2-40B4-BE49-F238E27FC236}">
                <a16:creationId xmlns:a16="http://schemas.microsoft.com/office/drawing/2014/main" id="{EF0BE927-C89A-BF9F-E18B-3C4D5A9405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228" t="10403" r="16086" b="10635"/>
          <a:stretch>
            <a:fillRect/>
          </a:stretch>
        </p:blipFill>
        <p:spPr bwMode="auto">
          <a:xfrm>
            <a:off x="1608138" y="1924051"/>
            <a:ext cx="5207000"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6" name="Picture 5">
            <a:extLst>
              <a:ext uri="{FF2B5EF4-FFF2-40B4-BE49-F238E27FC236}">
                <a16:creationId xmlns:a16="http://schemas.microsoft.com/office/drawing/2014/main" id="{F8FCAFEA-12D5-1628-0927-EA7BC48773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9875" y="1871664"/>
            <a:ext cx="3963988" cy="504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C12DAFE0-0E89-A1C7-379F-E58CD9B0B2E4}"/>
              </a:ext>
            </a:extLst>
          </p:cNvPr>
          <p:cNvSpPr/>
          <p:nvPr/>
        </p:nvSpPr>
        <p:spPr>
          <a:xfrm>
            <a:off x="6934200" y="3554413"/>
            <a:ext cx="552450" cy="806450"/>
          </a:xfrm>
          <a:prstGeom prst="rect">
            <a:avLst/>
          </a:prstGeom>
          <a:noFill/>
          <a:ln w="7620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Arrow: Down 7">
            <a:extLst>
              <a:ext uri="{FF2B5EF4-FFF2-40B4-BE49-F238E27FC236}">
                <a16:creationId xmlns:a16="http://schemas.microsoft.com/office/drawing/2014/main" id="{0222C891-0BE7-82E2-4E3C-5B3604FA2E1C}"/>
              </a:ext>
            </a:extLst>
          </p:cNvPr>
          <p:cNvSpPr/>
          <p:nvPr/>
        </p:nvSpPr>
        <p:spPr>
          <a:xfrm rot="3254103">
            <a:off x="7531101" y="3135314"/>
            <a:ext cx="449263" cy="80803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E5B370-6175-3E0B-238A-0F6259B705FA}"/>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291" name="Text Box 5">
            <a:extLst>
              <a:ext uri="{FF2B5EF4-FFF2-40B4-BE49-F238E27FC236}">
                <a16:creationId xmlns:a16="http://schemas.microsoft.com/office/drawing/2014/main" id="{4C00BB34-9B3D-3723-2036-A915D2F75811}"/>
              </a:ext>
            </a:extLst>
          </p:cNvPr>
          <p:cNvSpPr txBox="1">
            <a:spLocks noChangeArrowheads="1"/>
          </p:cNvSpPr>
          <p:nvPr/>
        </p:nvSpPr>
        <p:spPr bwMode="auto">
          <a:xfrm>
            <a:off x="3311525" y="1550989"/>
            <a:ext cx="5386388" cy="369887"/>
          </a:xfrm>
          <a:prstGeom prst="rect">
            <a:avLst/>
          </a:prstGeom>
          <a:noFill/>
          <a:ln>
            <a:noFill/>
          </a:ln>
          <a:effec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171450" algn="ctr">
              <a:spcBef>
                <a:spcPct val="50000"/>
              </a:spcBef>
              <a:buClr>
                <a:schemeClr val="bg2">
                  <a:lumMod val="25000"/>
                  <a:lumOff val="75000"/>
                </a:schemeClr>
              </a:buClr>
              <a:buSzPct val="60000"/>
              <a:defRPr/>
            </a:pPr>
            <a:r>
              <a:rPr lang="en-US" dirty="0">
                <a:latin typeface="Arial" panose="020B0604020202020204" pitchFamily="34" charset="0"/>
                <a:ea typeface="Times New Roman" panose="02020603050405020304" pitchFamily="18" charset="0"/>
              </a:rPr>
              <a:t>15122 Crenshaw Boulevard </a:t>
            </a:r>
            <a:endParaRPr lang="en-US" sz="2400" dirty="0">
              <a:latin typeface="Arial" charset="0"/>
            </a:endParaRPr>
          </a:p>
        </p:txBody>
      </p:sp>
      <p:sp>
        <p:nvSpPr>
          <p:cNvPr id="68612" name="Rectangle 2">
            <a:extLst>
              <a:ext uri="{FF2B5EF4-FFF2-40B4-BE49-F238E27FC236}">
                <a16:creationId xmlns:a16="http://schemas.microsoft.com/office/drawing/2014/main" id="{DFDF7E58-A7EE-316B-97D6-3C15B5F8CCB3}"/>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Additional Sites – Public Comments</a:t>
            </a:r>
          </a:p>
        </p:txBody>
      </p:sp>
      <p:pic>
        <p:nvPicPr>
          <p:cNvPr id="68613" name="Picture 10">
            <a:extLst>
              <a:ext uri="{FF2B5EF4-FFF2-40B4-BE49-F238E27FC236}">
                <a16:creationId xmlns:a16="http://schemas.microsoft.com/office/drawing/2014/main" id="{762BBD74-78CF-7A6A-E2DC-4E254E151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2263" y="1920875"/>
            <a:ext cx="37719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B09AF73A-9DE4-B808-B0E1-9E8D60483EB5}"/>
              </a:ext>
            </a:extLst>
          </p:cNvPr>
          <p:cNvSpPr/>
          <p:nvPr/>
        </p:nvSpPr>
        <p:spPr>
          <a:xfrm>
            <a:off x="7348538" y="3905250"/>
            <a:ext cx="1795462" cy="808038"/>
          </a:xfrm>
          <a:prstGeom prst="rect">
            <a:avLst/>
          </a:prstGeom>
          <a:noFill/>
          <a:ln w="7620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Arrow: Down 7">
            <a:extLst>
              <a:ext uri="{FF2B5EF4-FFF2-40B4-BE49-F238E27FC236}">
                <a16:creationId xmlns:a16="http://schemas.microsoft.com/office/drawing/2014/main" id="{CAF8663E-67E1-73B3-B235-3B8EF82D7BBB}"/>
              </a:ext>
            </a:extLst>
          </p:cNvPr>
          <p:cNvSpPr/>
          <p:nvPr/>
        </p:nvSpPr>
        <p:spPr>
          <a:xfrm rot="3254103">
            <a:off x="8777288" y="3443288"/>
            <a:ext cx="449263" cy="8080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8616" name="Picture 8" descr="A picture containing text, vending machine, miller&#10;&#10;Description automatically generated">
            <a:extLst>
              <a:ext uri="{FF2B5EF4-FFF2-40B4-BE49-F238E27FC236}">
                <a16:creationId xmlns:a16="http://schemas.microsoft.com/office/drawing/2014/main" id="{EA873BA1-00AA-BF0F-7C8C-38E3D4F9BF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7436"/>
          <a:stretch>
            <a:fillRect/>
          </a:stretch>
        </p:blipFill>
        <p:spPr bwMode="auto">
          <a:xfrm>
            <a:off x="1524001" y="2287589"/>
            <a:ext cx="4906963" cy="427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F3486F3C-34E6-89A8-9E3A-2EA27ABE088B}"/>
              </a:ext>
            </a:extLst>
          </p:cNvPr>
          <p:cNvSpPr/>
          <p:nvPr/>
        </p:nvSpPr>
        <p:spPr>
          <a:xfrm>
            <a:off x="7348539" y="4713288"/>
            <a:ext cx="530225" cy="1085850"/>
          </a:xfrm>
          <a:prstGeom prst="rect">
            <a:avLst/>
          </a:prstGeom>
          <a:noFill/>
          <a:ln w="7620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4C6A982-C93F-47F7-A17D-2012C12C0952}"/>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0659" name="Rectangle 2">
            <a:extLst>
              <a:ext uri="{FF2B5EF4-FFF2-40B4-BE49-F238E27FC236}">
                <a16:creationId xmlns:a16="http://schemas.microsoft.com/office/drawing/2014/main" id="{4F3F27BF-1A17-54BA-68C5-1037A2BDA35A}"/>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Additional Sites – Public Comments</a:t>
            </a:r>
          </a:p>
        </p:txBody>
      </p:sp>
      <p:pic>
        <p:nvPicPr>
          <p:cNvPr id="70660" name="Picture 9">
            <a:extLst>
              <a:ext uri="{FF2B5EF4-FFF2-40B4-BE49-F238E27FC236}">
                <a16:creationId xmlns:a16="http://schemas.microsoft.com/office/drawing/2014/main" id="{329D3CB8-36BE-0FB8-1038-D1DFE013B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225" y="1852614"/>
            <a:ext cx="3873500"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CA558B4-DAFB-6656-BBD5-B181865B2618}"/>
              </a:ext>
            </a:extLst>
          </p:cNvPr>
          <p:cNvSpPr/>
          <p:nvPr/>
        </p:nvSpPr>
        <p:spPr>
          <a:xfrm>
            <a:off x="8205788" y="3429001"/>
            <a:ext cx="412750" cy="1820863"/>
          </a:xfrm>
          <a:prstGeom prst="rect">
            <a:avLst/>
          </a:prstGeom>
          <a:noFill/>
          <a:ln w="7620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Arrow: Down 7">
            <a:extLst>
              <a:ext uri="{FF2B5EF4-FFF2-40B4-BE49-F238E27FC236}">
                <a16:creationId xmlns:a16="http://schemas.microsoft.com/office/drawing/2014/main" id="{A2B0D6A9-7AE9-DAD8-5C88-D3EDB1C0314A}"/>
              </a:ext>
            </a:extLst>
          </p:cNvPr>
          <p:cNvSpPr/>
          <p:nvPr/>
        </p:nvSpPr>
        <p:spPr>
          <a:xfrm rot="3254103">
            <a:off x="8576469" y="3136107"/>
            <a:ext cx="449263" cy="8064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0663" name="TextBox 2">
            <a:extLst>
              <a:ext uri="{FF2B5EF4-FFF2-40B4-BE49-F238E27FC236}">
                <a16:creationId xmlns:a16="http://schemas.microsoft.com/office/drawing/2014/main" id="{18FEFA24-4F29-2958-B040-61E896670953}"/>
              </a:ext>
            </a:extLst>
          </p:cNvPr>
          <p:cNvSpPr txBox="1">
            <a:spLocks noChangeArrowheads="1"/>
          </p:cNvSpPr>
          <p:nvPr/>
        </p:nvSpPr>
        <p:spPr bwMode="auto">
          <a:xfrm>
            <a:off x="5164138" y="1543050"/>
            <a:ext cx="4583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cs typeface="Arial" panose="020B0604020202020204" pitchFamily="34" charset="0"/>
              </a:defRPr>
            </a:lvl1pPr>
            <a:lvl2pPr marL="742950" indent="-285750">
              <a:defRPr>
                <a:solidFill>
                  <a:schemeClr val="tx1"/>
                </a:solidFill>
                <a:latin typeface="Garamond" panose="02020404030301010803" pitchFamily="18" charset="0"/>
                <a:cs typeface="Arial" panose="020B0604020202020204" pitchFamily="34" charset="0"/>
              </a:defRPr>
            </a:lvl2pPr>
            <a:lvl3pPr marL="1143000" indent="-228600">
              <a:defRPr>
                <a:solidFill>
                  <a:schemeClr val="tx1"/>
                </a:solidFill>
                <a:latin typeface="Garamond" panose="02020404030301010803" pitchFamily="18" charset="0"/>
                <a:cs typeface="Arial" panose="020B0604020202020204" pitchFamily="34" charset="0"/>
              </a:defRPr>
            </a:lvl3pPr>
            <a:lvl4pPr marL="1600200" indent="-228600">
              <a:defRPr>
                <a:solidFill>
                  <a:schemeClr val="tx1"/>
                </a:solidFill>
                <a:latin typeface="Garamond" panose="02020404030301010803" pitchFamily="18" charset="0"/>
                <a:cs typeface="Arial" panose="020B0604020202020204" pitchFamily="34" charset="0"/>
              </a:defRPr>
            </a:lvl4pPr>
            <a:lvl5pPr marL="2057400" indent="-22860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a:latin typeface="Arial" panose="020B0604020202020204" pitchFamily="34" charset="0"/>
                <a:cs typeface="Times New Roman" panose="02020603050405020304" pitchFamily="18" charset="0"/>
              </a:rPr>
              <a:t>1350 W. 139</a:t>
            </a:r>
            <a:r>
              <a:rPr lang="en-US" altLang="en-US" baseline="30000">
                <a:latin typeface="Arial" panose="020B0604020202020204" pitchFamily="34" charset="0"/>
                <a:cs typeface="Times New Roman" panose="02020603050405020304" pitchFamily="18" charset="0"/>
              </a:rPr>
              <a:t>th</a:t>
            </a:r>
            <a:r>
              <a:rPr lang="en-US" altLang="en-US">
                <a:latin typeface="Arial" panose="020B0604020202020204" pitchFamily="34" charset="0"/>
                <a:cs typeface="Times New Roman" panose="02020603050405020304" pitchFamily="18" charset="0"/>
              </a:rPr>
              <a:t> Street </a:t>
            </a:r>
            <a:endParaRPr lang="en-US" altLang="en-US"/>
          </a:p>
        </p:txBody>
      </p:sp>
      <p:pic>
        <p:nvPicPr>
          <p:cNvPr id="70664" name="Picture 4" descr="A picture containing diagram&#10;&#10;Description automatically generated">
            <a:extLst>
              <a:ext uri="{FF2B5EF4-FFF2-40B4-BE49-F238E27FC236}">
                <a16:creationId xmlns:a16="http://schemas.microsoft.com/office/drawing/2014/main" id="{D746F3BA-6731-2059-769A-9C79775501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27344"/>
          <a:stretch>
            <a:fillRect/>
          </a:stretch>
        </p:blipFill>
        <p:spPr bwMode="auto">
          <a:xfrm>
            <a:off x="1612900" y="1965325"/>
            <a:ext cx="4427538"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8">
            <a:extLst>
              <a:ext uri="{FF2B5EF4-FFF2-40B4-BE49-F238E27FC236}">
                <a16:creationId xmlns:a16="http://schemas.microsoft.com/office/drawing/2014/main" id="{9E9BB935-9C72-A066-67F2-70418088C0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7775" y="1843089"/>
            <a:ext cx="3754438" cy="48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B886C49B-D6F0-BED9-021C-0F6E007D93BE}"/>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2708" name="Rectangle 2">
            <a:extLst>
              <a:ext uri="{FF2B5EF4-FFF2-40B4-BE49-F238E27FC236}">
                <a16:creationId xmlns:a16="http://schemas.microsoft.com/office/drawing/2014/main" id="{AA41B63E-1B68-5804-3E4B-811983A90E18}"/>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Additional Sites – Public Comments</a:t>
            </a:r>
          </a:p>
        </p:txBody>
      </p:sp>
      <p:sp>
        <p:nvSpPr>
          <p:cNvPr id="7" name="Rectangle 6">
            <a:extLst>
              <a:ext uri="{FF2B5EF4-FFF2-40B4-BE49-F238E27FC236}">
                <a16:creationId xmlns:a16="http://schemas.microsoft.com/office/drawing/2014/main" id="{FB228F1E-7240-F2AA-3FE0-BF528900A2F3}"/>
              </a:ext>
            </a:extLst>
          </p:cNvPr>
          <p:cNvSpPr/>
          <p:nvPr/>
        </p:nvSpPr>
        <p:spPr>
          <a:xfrm>
            <a:off x="8594725" y="2268539"/>
            <a:ext cx="800100" cy="3392487"/>
          </a:xfrm>
          <a:prstGeom prst="rect">
            <a:avLst/>
          </a:prstGeom>
          <a:noFill/>
          <a:ln w="7620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Arrow: Down 7">
            <a:extLst>
              <a:ext uri="{FF2B5EF4-FFF2-40B4-BE49-F238E27FC236}">
                <a16:creationId xmlns:a16="http://schemas.microsoft.com/office/drawing/2014/main" id="{43E4952B-6632-146A-2220-2363A7B46B8E}"/>
              </a:ext>
            </a:extLst>
          </p:cNvPr>
          <p:cNvSpPr/>
          <p:nvPr/>
        </p:nvSpPr>
        <p:spPr>
          <a:xfrm rot="3254103">
            <a:off x="9084469" y="2774157"/>
            <a:ext cx="449263" cy="8064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711" name="TextBox 2">
            <a:extLst>
              <a:ext uri="{FF2B5EF4-FFF2-40B4-BE49-F238E27FC236}">
                <a16:creationId xmlns:a16="http://schemas.microsoft.com/office/drawing/2014/main" id="{35A7A7D9-C221-3C6E-1AEC-BE581842AA1C}"/>
              </a:ext>
            </a:extLst>
          </p:cNvPr>
          <p:cNvSpPr txBox="1">
            <a:spLocks noChangeArrowheads="1"/>
          </p:cNvSpPr>
          <p:nvPr/>
        </p:nvSpPr>
        <p:spPr bwMode="auto">
          <a:xfrm>
            <a:off x="5164138" y="1543050"/>
            <a:ext cx="4583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cs typeface="Arial" panose="020B0604020202020204" pitchFamily="34" charset="0"/>
              </a:defRPr>
            </a:lvl1pPr>
            <a:lvl2pPr marL="742950" indent="-285750">
              <a:defRPr>
                <a:solidFill>
                  <a:schemeClr val="tx1"/>
                </a:solidFill>
                <a:latin typeface="Garamond" panose="02020404030301010803" pitchFamily="18" charset="0"/>
                <a:cs typeface="Arial" panose="020B0604020202020204" pitchFamily="34" charset="0"/>
              </a:defRPr>
            </a:lvl2pPr>
            <a:lvl3pPr marL="1143000" indent="-228600">
              <a:defRPr>
                <a:solidFill>
                  <a:schemeClr val="tx1"/>
                </a:solidFill>
                <a:latin typeface="Garamond" panose="02020404030301010803" pitchFamily="18" charset="0"/>
                <a:cs typeface="Arial" panose="020B0604020202020204" pitchFamily="34" charset="0"/>
              </a:defRPr>
            </a:lvl3pPr>
            <a:lvl4pPr marL="1600200" indent="-228600">
              <a:defRPr>
                <a:solidFill>
                  <a:schemeClr val="tx1"/>
                </a:solidFill>
                <a:latin typeface="Garamond" panose="02020404030301010803" pitchFamily="18" charset="0"/>
                <a:cs typeface="Arial" panose="020B0604020202020204" pitchFamily="34" charset="0"/>
              </a:defRPr>
            </a:lvl4pPr>
            <a:lvl5pPr marL="2057400" indent="-22860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a:latin typeface="Arial" panose="020B0604020202020204" pitchFamily="34" charset="0"/>
                <a:cs typeface="Times New Roman" panose="02020603050405020304" pitchFamily="18" charset="0"/>
              </a:rPr>
              <a:t>1350 W. 139</a:t>
            </a:r>
            <a:r>
              <a:rPr lang="en-US" altLang="en-US" baseline="30000">
                <a:latin typeface="Arial" panose="020B0604020202020204" pitchFamily="34" charset="0"/>
                <a:cs typeface="Times New Roman" panose="02020603050405020304" pitchFamily="18" charset="0"/>
              </a:rPr>
              <a:t>th</a:t>
            </a:r>
            <a:r>
              <a:rPr lang="en-US" altLang="en-US">
                <a:latin typeface="Arial" panose="020B0604020202020204" pitchFamily="34" charset="0"/>
                <a:cs typeface="Times New Roman" panose="02020603050405020304" pitchFamily="18" charset="0"/>
              </a:rPr>
              <a:t> Street </a:t>
            </a:r>
            <a:endParaRPr lang="en-US" altLang="en-US"/>
          </a:p>
        </p:txBody>
      </p:sp>
      <p:pic>
        <p:nvPicPr>
          <p:cNvPr id="72712" name="Picture 1" descr="A high angle view of a building&#10;&#10;Description automatically generated with low confidence">
            <a:extLst>
              <a:ext uri="{FF2B5EF4-FFF2-40B4-BE49-F238E27FC236}">
                <a16:creationId xmlns:a16="http://schemas.microsoft.com/office/drawing/2014/main" id="{50C04752-7635-A45A-9C86-39AE9622F5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1288" r="30659"/>
          <a:stretch>
            <a:fillRect/>
          </a:stretch>
        </p:blipFill>
        <p:spPr bwMode="auto">
          <a:xfrm>
            <a:off x="2689225" y="1979613"/>
            <a:ext cx="3276600" cy="475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a:extLst>
              <a:ext uri="{FF2B5EF4-FFF2-40B4-BE49-F238E27FC236}">
                <a16:creationId xmlns:a16="http://schemas.microsoft.com/office/drawing/2014/main" id="{E6D76901-290E-2538-FCAE-8A8C9513E6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7188" r="27708" b="8208"/>
          <a:stretch>
            <a:fillRect/>
          </a:stretch>
        </p:blipFill>
        <p:spPr bwMode="auto">
          <a:xfrm>
            <a:off x="6616700" y="1987550"/>
            <a:ext cx="3633788" cy="446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3EB54E7-9579-167E-75EA-E10A000EF78F}"/>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4756" name="Rectangle 2">
            <a:extLst>
              <a:ext uri="{FF2B5EF4-FFF2-40B4-BE49-F238E27FC236}">
                <a16:creationId xmlns:a16="http://schemas.microsoft.com/office/drawing/2014/main" id="{D41279C8-6AA5-97DB-628B-4166BF7BD6BE}"/>
              </a:ext>
            </a:extLst>
          </p:cNvPr>
          <p:cNvSpPr>
            <a:spLocks noGrp="1" noRot="1"/>
          </p:cNvSpPr>
          <p:nvPr>
            <p:ph type="title"/>
          </p:nvPr>
        </p:nvSpPr>
        <p:spPr>
          <a:xfrm>
            <a:off x="2054225" y="193675"/>
            <a:ext cx="8153400" cy="990600"/>
          </a:xfrm>
        </p:spPr>
        <p:txBody>
          <a:bodyPr/>
          <a:lstStyle/>
          <a:p>
            <a:pPr eaLnBrk="1" hangingPunct="1"/>
            <a:r>
              <a:rPr lang="en-US" altLang="en-US" sz="3600">
                <a:solidFill>
                  <a:schemeClr val="bg1"/>
                </a:solidFill>
                <a:latin typeface="Arial" panose="020B0604020202020204" pitchFamily="34" charset="0"/>
              </a:rPr>
              <a:t>Additional Sites – Public Comments</a:t>
            </a:r>
          </a:p>
        </p:txBody>
      </p:sp>
      <p:sp>
        <p:nvSpPr>
          <p:cNvPr id="7" name="Rectangle 6">
            <a:extLst>
              <a:ext uri="{FF2B5EF4-FFF2-40B4-BE49-F238E27FC236}">
                <a16:creationId xmlns:a16="http://schemas.microsoft.com/office/drawing/2014/main" id="{77B92234-D3C4-C2F7-61E7-3DF8CFF02B8B}"/>
              </a:ext>
            </a:extLst>
          </p:cNvPr>
          <p:cNvSpPr/>
          <p:nvPr/>
        </p:nvSpPr>
        <p:spPr>
          <a:xfrm>
            <a:off x="8177213" y="3595689"/>
            <a:ext cx="673100" cy="2033587"/>
          </a:xfrm>
          <a:prstGeom prst="rect">
            <a:avLst/>
          </a:prstGeom>
          <a:noFill/>
          <a:ln w="76200">
            <a:solidFill>
              <a:srgbClr val="40D3FF"/>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Arrow: Down 7">
            <a:extLst>
              <a:ext uri="{FF2B5EF4-FFF2-40B4-BE49-F238E27FC236}">
                <a16:creationId xmlns:a16="http://schemas.microsoft.com/office/drawing/2014/main" id="{4C8C10FD-6AC9-9517-25DE-1DF006CC64B1}"/>
              </a:ext>
            </a:extLst>
          </p:cNvPr>
          <p:cNvSpPr/>
          <p:nvPr/>
        </p:nvSpPr>
        <p:spPr>
          <a:xfrm rot="3254103">
            <a:off x="8747919" y="3432969"/>
            <a:ext cx="449262" cy="8064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4759" name="TextBox 2">
            <a:extLst>
              <a:ext uri="{FF2B5EF4-FFF2-40B4-BE49-F238E27FC236}">
                <a16:creationId xmlns:a16="http://schemas.microsoft.com/office/drawing/2014/main" id="{2E9F9239-724A-23B4-DB5C-ADAE4FE2E2D8}"/>
              </a:ext>
            </a:extLst>
          </p:cNvPr>
          <p:cNvSpPr txBox="1">
            <a:spLocks noChangeArrowheads="1"/>
          </p:cNvSpPr>
          <p:nvPr/>
        </p:nvSpPr>
        <p:spPr bwMode="auto">
          <a:xfrm>
            <a:off x="5164138" y="1543050"/>
            <a:ext cx="4583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cs typeface="Arial" panose="020B0604020202020204" pitchFamily="34" charset="0"/>
              </a:defRPr>
            </a:lvl1pPr>
            <a:lvl2pPr marL="742950" indent="-285750">
              <a:defRPr>
                <a:solidFill>
                  <a:schemeClr val="tx1"/>
                </a:solidFill>
                <a:latin typeface="Garamond" panose="02020404030301010803" pitchFamily="18" charset="0"/>
                <a:cs typeface="Arial" panose="020B0604020202020204" pitchFamily="34" charset="0"/>
              </a:defRPr>
            </a:lvl2pPr>
            <a:lvl3pPr marL="1143000" indent="-228600">
              <a:defRPr>
                <a:solidFill>
                  <a:schemeClr val="tx1"/>
                </a:solidFill>
                <a:latin typeface="Garamond" panose="02020404030301010803" pitchFamily="18" charset="0"/>
                <a:cs typeface="Arial" panose="020B0604020202020204" pitchFamily="34" charset="0"/>
              </a:defRPr>
            </a:lvl3pPr>
            <a:lvl4pPr marL="1600200" indent="-228600">
              <a:defRPr>
                <a:solidFill>
                  <a:schemeClr val="tx1"/>
                </a:solidFill>
                <a:latin typeface="Garamond" panose="02020404030301010803" pitchFamily="18" charset="0"/>
                <a:cs typeface="Arial" panose="020B0604020202020204" pitchFamily="34" charset="0"/>
              </a:defRPr>
            </a:lvl4pPr>
            <a:lvl5pPr marL="2057400" indent="-22860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a:latin typeface="Arial" panose="020B0604020202020204" pitchFamily="34" charset="0"/>
                <a:cs typeface="Times New Roman" panose="02020603050405020304" pitchFamily="18" charset="0"/>
              </a:rPr>
              <a:t>2806 Marine Avenue</a:t>
            </a:r>
            <a:endParaRPr lang="en-US" altLang="en-US"/>
          </a:p>
        </p:txBody>
      </p:sp>
      <p:pic>
        <p:nvPicPr>
          <p:cNvPr id="74760" name="Picture 1" descr="A map of a city&#10;&#10;Description automatically generated with low confidence">
            <a:extLst>
              <a:ext uri="{FF2B5EF4-FFF2-40B4-BE49-F238E27FC236}">
                <a16:creationId xmlns:a16="http://schemas.microsoft.com/office/drawing/2014/main" id="{78C26D94-7883-129B-B120-5CBE14159F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042"/>
          <a:stretch>
            <a:fillRect/>
          </a:stretch>
        </p:blipFill>
        <p:spPr bwMode="auto">
          <a:xfrm>
            <a:off x="1890713" y="2054226"/>
            <a:ext cx="4240212" cy="439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1" name="TextBox 2">
            <a:extLst>
              <a:ext uri="{FF2B5EF4-FFF2-40B4-BE49-F238E27FC236}">
                <a16:creationId xmlns:a16="http://schemas.microsoft.com/office/drawing/2014/main" id="{328788C6-77BD-7CC1-681D-565C844BEAAD}"/>
              </a:ext>
            </a:extLst>
          </p:cNvPr>
          <p:cNvSpPr txBox="1">
            <a:spLocks noChangeArrowheads="1"/>
          </p:cNvSpPr>
          <p:nvPr/>
        </p:nvSpPr>
        <p:spPr bwMode="auto">
          <a:xfrm>
            <a:off x="2873376" y="2597150"/>
            <a:ext cx="4583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cs typeface="Arial" panose="020B0604020202020204" pitchFamily="34" charset="0"/>
              </a:defRPr>
            </a:lvl1pPr>
            <a:lvl2pPr marL="742950" indent="-285750">
              <a:defRPr>
                <a:solidFill>
                  <a:schemeClr val="tx1"/>
                </a:solidFill>
                <a:latin typeface="Garamond" panose="02020404030301010803" pitchFamily="18" charset="0"/>
                <a:cs typeface="Arial" panose="020B0604020202020204" pitchFamily="34" charset="0"/>
              </a:defRPr>
            </a:lvl2pPr>
            <a:lvl3pPr marL="1143000" indent="-228600">
              <a:defRPr>
                <a:solidFill>
                  <a:schemeClr val="tx1"/>
                </a:solidFill>
                <a:latin typeface="Garamond" panose="02020404030301010803" pitchFamily="18" charset="0"/>
                <a:cs typeface="Arial" panose="020B0604020202020204" pitchFamily="34" charset="0"/>
              </a:defRPr>
            </a:lvl3pPr>
            <a:lvl4pPr marL="1600200" indent="-228600">
              <a:defRPr>
                <a:solidFill>
                  <a:schemeClr val="tx1"/>
                </a:solidFill>
                <a:latin typeface="Garamond" panose="02020404030301010803" pitchFamily="18" charset="0"/>
                <a:cs typeface="Arial" panose="020B0604020202020204" pitchFamily="34" charset="0"/>
              </a:defRPr>
            </a:lvl4pPr>
            <a:lvl5pPr marL="2057400" indent="-22860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b="1">
                <a:latin typeface="Arial" panose="020B0604020202020204" pitchFamily="34" charset="0"/>
                <a:cs typeface="Times New Roman" panose="02020603050405020304" pitchFamily="18" charset="0"/>
              </a:rPr>
              <a:t>Marine Avenue</a:t>
            </a:r>
            <a:endParaRPr lang="en-US" altLang="en-US" b="1"/>
          </a:p>
        </p:txBody>
      </p:sp>
      <p:sp>
        <p:nvSpPr>
          <p:cNvPr id="74762" name="TextBox 2">
            <a:extLst>
              <a:ext uri="{FF2B5EF4-FFF2-40B4-BE49-F238E27FC236}">
                <a16:creationId xmlns:a16="http://schemas.microsoft.com/office/drawing/2014/main" id="{23DD625D-CFD9-011A-DBD0-5B1A5124ECEB}"/>
              </a:ext>
            </a:extLst>
          </p:cNvPr>
          <p:cNvSpPr txBox="1">
            <a:spLocks noChangeArrowheads="1"/>
          </p:cNvSpPr>
          <p:nvPr/>
        </p:nvSpPr>
        <p:spPr bwMode="auto">
          <a:xfrm>
            <a:off x="7554914" y="2716213"/>
            <a:ext cx="4581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cs typeface="Arial" panose="020B0604020202020204" pitchFamily="34" charset="0"/>
              </a:defRPr>
            </a:lvl1pPr>
            <a:lvl2pPr marL="742950" indent="-285750">
              <a:defRPr>
                <a:solidFill>
                  <a:schemeClr val="tx1"/>
                </a:solidFill>
                <a:latin typeface="Garamond" panose="02020404030301010803" pitchFamily="18" charset="0"/>
                <a:cs typeface="Arial" panose="020B0604020202020204" pitchFamily="34" charset="0"/>
              </a:defRPr>
            </a:lvl2pPr>
            <a:lvl3pPr marL="1143000" indent="-228600">
              <a:defRPr>
                <a:solidFill>
                  <a:schemeClr val="tx1"/>
                </a:solidFill>
                <a:latin typeface="Garamond" panose="02020404030301010803" pitchFamily="18" charset="0"/>
                <a:cs typeface="Arial" panose="020B0604020202020204" pitchFamily="34" charset="0"/>
              </a:defRPr>
            </a:lvl3pPr>
            <a:lvl4pPr marL="1600200" indent="-228600">
              <a:defRPr>
                <a:solidFill>
                  <a:schemeClr val="tx1"/>
                </a:solidFill>
                <a:latin typeface="Garamond" panose="02020404030301010803" pitchFamily="18" charset="0"/>
                <a:cs typeface="Arial" panose="020B0604020202020204" pitchFamily="34" charset="0"/>
              </a:defRPr>
            </a:lvl4pPr>
            <a:lvl5pPr marL="2057400" indent="-22860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b="1">
                <a:latin typeface="Arial" panose="020B0604020202020204" pitchFamily="34" charset="0"/>
                <a:cs typeface="Times New Roman" panose="02020603050405020304" pitchFamily="18" charset="0"/>
              </a:rPr>
              <a:t>Marine Avenue</a:t>
            </a:r>
            <a:endParaRPr lang="en-US" altLang="en-US" b="1"/>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648B51-EEC2-6544-4BEC-C6C33AF8E4A7}"/>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19459" name="Rectangle 6">
            <a:extLst>
              <a:ext uri="{FF2B5EF4-FFF2-40B4-BE49-F238E27FC236}">
                <a16:creationId xmlns:a16="http://schemas.microsoft.com/office/drawing/2014/main" id="{95664A40-288A-4EF2-DB6A-9A3E28A3D876}"/>
              </a:ext>
            </a:extLst>
          </p:cNvPr>
          <p:cNvSpPr>
            <a:spLocks noChangeArrowheads="1"/>
          </p:cNvSpPr>
          <p:nvPr/>
        </p:nvSpPr>
        <p:spPr bwMode="auto">
          <a:xfrm flipV="1">
            <a:off x="6896100" y="-9124672"/>
            <a:ext cx="528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ct val="0"/>
              </a:spcBef>
              <a:spcAft>
                <a:spcPct val="0"/>
              </a:spcAft>
              <a:buClrTx/>
              <a:buSzTx/>
              <a:buNone/>
            </a:pPr>
            <a:endParaRPr lang="en-US" altLang="en-US" sz="1800">
              <a:solidFill>
                <a:prstClr val="black"/>
              </a:solidFill>
              <a:latin typeface="Garamond" panose="02020404030301010803" pitchFamily="18" charset="0"/>
              <a:cs typeface="Arial" panose="020B0604020202020204" pitchFamily="34" charset="0"/>
            </a:endParaRPr>
          </a:p>
        </p:txBody>
      </p:sp>
      <p:sp>
        <p:nvSpPr>
          <p:cNvPr id="19460" name="Rectangle 2">
            <a:extLst>
              <a:ext uri="{FF2B5EF4-FFF2-40B4-BE49-F238E27FC236}">
                <a16:creationId xmlns:a16="http://schemas.microsoft.com/office/drawing/2014/main" id="{9025DC9B-D1DD-069F-834A-0592B5ED567F}"/>
              </a:ext>
            </a:extLst>
          </p:cNvPr>
          <p:cNvSpPr txBox="1">
            <a:spLocks noRot="1"/>
          </p:cNvSpPr>
          <p:nvPr/>
        </p:nvSpPr>
        <p:spPr bwMode="auto">
          <a:xfrm>
            <a:off x="2054225" y="193675"/>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a:solidFill>
                  <a:prstClr val="white"/>
                </a:solidFill>
                <a:latin typeface="Arial" panose="020B0604020202020204" pitchFamily="34" charset="0"/>
                <a:cs typeface="Arial" panose="020B0604020202020204" pitchFamily="34" charset="0"/>
              </a:rPr>
              <a:t>Background and Analysis</a:t>
            </a:r>
          </a:p>
        </p:txBody>
      </p:sp>
      <p:pic>
        <p:nvPicPr>
          <p:cNvPr id="19461" name="Picture 8">
            <a:extLst>
              <a:ext uri="{FF2B5EF4-FFF2-40B4-BE49-F238E27FC236}">
                <a16:creationId xmlns:a16="http://schemas.microsoft.com/office/drawing/2014/main" id="{0F9D06FA-8CC4-CC98-E3CE-1758525576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66200" b="16426"/>
          <a:stretch>
            <a:fillRect/>
          </a:stretch>
        </p:blipFill>
        <p:spPr bwMode="auto">
          <a:xfrm>
            <a:off x="5754688" y="4567238"/>
            <a:ext cx="2068512"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9">
            <a:extLst>
              <a:ext uri="{FF2B5EF4-FFF2-40B4-BE49-F238E27FC236}">
                <a16:creationId xmlns:a16="http://schemas.microsoft.com/office/drawing/2014/main" id="{78ACAE48-7F69-6168-4662-6E5FA8883D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7759" t="2916" r="1712" b="46404"/>
          <a:stretch>
            <a:fillRect/>
          </a:stretch>
        </p:blipFill>
        <p:spPr bwMode="auto">
          <a:xfrm>
            <a:off x="8034338" y="4567238"/>
            <a:ext cx="24812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9">
            <a:extLst>
              <a:ext uri="{FF2B5EF4-FFF2-40B4-BE49-F238E27FC236}">
                <a16:creationId xmlns:a16="http://schemas.microsoft.com/office/drawing/2014/main" id="{1F7D294C-F3B6-E8C1-BD56-F086A4268E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3050" y="1763714"/>
            <a:ext cx="5314950"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
            <a:extLst>
              <a:ext uri="{FF2B5EF4-FFF2-40B4-BE49-F238E27FC236}">
                <a16:creationId xmlns:a16="http://schemas.microsoft.com/office/drawing/2014/main" id="{9179F5A6-DA22-210F-50C1-0FEF5CAC9BA4}"/>
              </a:ext>
            </a:extLst>
          </p:cNvPr>
          <p:cNvSpPr>
            <a:spLocks noGrp="1"/>
          </p:cNvSpPr>
          <p:nvPr>
            <p:ph type="body" sz="half" idx="1"/>
          </p:nvPr>
        </p:nvSpPr>
        <p:spPr>
          <a:xfrm>
            <a:off x="1676400" y="1862139"/>
            <a:ext cx="3714750" cy="4306887"/>
          </a:xfrm>
        </p:spPr>
        <p:txBody>
          <a:bodyPr/>
          <a:lstStyle/>
          <a:p>
            <a:pPr>
              <a:defRPr/>
            </a:pPr>
            <a:r>
              <a:rPr lang="en-US" sz="2400" dirty="0">
                <a:latin typeface="Arial" panose="020B0604020202020204" pitchFamily="34" charset="0"/>
                <a:ea typeface="Times New Roman" panose="02020603050405020304" pitchFamily="18" charset="0"/>
              </a:rPr>
              <a:t>Inventory Sites were selected based on input received from both the Planning Commission and City Council during meetings in </a:t>
            </a:r>
            <a:r>
              <a:rPr lang="en-US" sz="2400" b="1" dirty="0">
                <a:latin typeface="Arial" panose="020B0604020202020204" pitchFamily="34" charset="0"/>
                <a:ea typeface="Times New Roman" panose="02020603050405020304" pitchFamily="18" charset="0"/>
              </a:rPr>
              <a:t>2021 and 2022</a:t>
            </a:r>
            <a:r>
              <a:rPr lang="en-US" sz="2400" dirty="0">
                <a:latin typeface="Arial" panose="020B0604020202020204" pitchFamily="34" charset="0"/>
                <a:ea typeface="Times New Roman" panose="02020603050405020304" pitchFamily="18" charset="0"/>
              </a:rPr>
              <a:t>.</a:t>
            </a: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14F3122-5CA5-E22D-8D60-07505D43172E}"/>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21507" name="Rectangle 6">
            <a:extLst>
              <a:ext uri="{FF2B5EF4-FFF2-40B4-BE49-F238E27FC236}">
                <a16:creationId xmlns:a16="http://schemas.microsoft.com/office/drawing/2014/main" id="{C3344B0B-4A69-9F4A-C74D-5E7CB3D1E395}"/>
              </a:ext>
            </a:extLst>
          </p:cNvPr>
          <p:cNvSpPr>
            <a:spLocks noChangeArrowheads="1"/>
          </p:cNvSpPr>
          <p:nvPr/>
        </p:nvSpPr>
        <p:spPr bwMode="auto">
          <a:xfrm flipV="1">
            <a:off x="6896100" y="-9124672"/>
            <a:ext cx="528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ct val="0"/>
              </a:spcBef>
              <a:spcAft>
                <a:spcPct val="0"/>
              </a:spcAft>
              <a:buClrTx/>
              <a:buSzTx/>
              <a:buNone/>
            </a:pPr>
            <a:endParaRPr lang="en-US" altLang="en-US" sz="1800">
              <a:solidFill>
                <a:prstClr val="black"/>
              </a:solidFill>
              <a:latin typeface="Garamond" panose="02020404030301010803" pitchFamily="18" charset="0"/>
              <a:cs typeface="Arial" panose="020B0604020202020204" pitchFamily="34" charset="0"/>
            </a:endParaRPr>
          </a:p>
        </p:txBody>
      </p:sp>
      <p:sp>
        <p:nvSpPr>
          <p:cNvPr id="21508" name="Rectangle 2">
            <a:extLst>
              <a:ext uri="{FF2B5EF4-FFF2-40B4-BE49-F238E27FC236}">
                <a16:creationId xmlns:a16="http://schemas.microsoft.com/office/drawing/2014/main" id="{20849FF1-E845-B0B8-43D5-2556457FD540}"/>
              </a:ext>
            </a:extLst>
          </p:cNvPr>
          <p:cNvSpPr txBox="1">
            <a:spLocks noRot="1"/>
          </p:cNvSpPr>
          <p:nvPr/>
        </p:nvSpPr>
        <p:spPr bwMode="auto">
          <a:xfrm>
            <a:off x="2054225" y="193675"/>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a:solidFill>
                  <a:prstClr val="white"/>
                </a:solidFill>
                <a:latin typeface="Arial" panose="020B0604020202020204" pitchFamily="34" charset="0"/>
                <a:cs typeface="Arial" panose="020B0604020202020204" pitchFamily="34" charset="0"/>
              </a:rPr>
              <a:t>Background and Analysis  </a:t>
            </a:r>
          </a:p>
        </p:txBody>
      </p:sp>
      <p:sp>
        <p:nvSpPr>
          <p:cNvPr id="13" name="Text Placeholder 2">
            <a:extLst>
              <a:ext uri="{FF2B5EF4-FFF2-40B4-BE49-F238E27FC236}">
                <a16:creationId xmlns:a16="http://schemas.microsoft.com/office/drawing/2014/main" id="{FF6F5478-7436-3D57-A60E-207FE832B3A9}"/>
              </a:ext>
            </a:extLst>
          </p:cNvPr>
          <p:cNvSpPr>
            <a:spLocks noGrp="1"/>
          </p:cNvSpPr>
          <p:nvPr>
            <p:ph type="body" sz="half" idx="1"/>
          </p:nvPr>
        </p:nvSpPr>
        <p:spPr>
          <a:xfrm>
            <a:off x="1870076" y="1684338"/>
            <a:ext cx="8520113" cy="1116012"/>
          </a:xfrm>
        </p:spPr>
        <p:txBody>
          <a:bodyPr/>
          <a:lstStyle/>
          <a:p>
            <a:pPr>
              <a:defRPr/>
            </a:pPr>
            <a:r>
              <a:rPr lang="en-US" sz="2000" dirty="0">
                <a:solidFill>
                  <a:srgbClr val="000000"/>
                </a:solidFill>
                <a:latin typeface="Arial" panose="020B0604020202020204" pitchFamily="34" charset="0"/>
                <a:cs typeface="Arial" panose="020B0604020202020204" pitchFamily="34" charset="0"/>
              </a:rPr>
              <a:t>In addition to providing Inventory Sites to satisfy the City’s RHNA allocation, the City also included a buffer for all income categories .</a:t>
            </a:r>
          </a:p>
          <a:p>
            <a:pPr>
              <a:defRPr/>
            </a:pPr>
            <a:r>
              <a:rPr lang="en-US" sz="2000" dirty="0">
                <a:solidFill>
                  <a:srgbClr val="000000"/>
                </a:solidFill>
                <a:latin typeface="Arial" panose="020B0604020202020204" pitchFamily="34" charset="0"/>
                <a:cs typeface="Arial" panose="020B0604020202020204" pitchFamily="34" charset="0"/>
              </a:rPr>
              <a:t>This buffer will account for sites not being developed at the identified densities for the identified housing categories</a:t>
            </a:r>
            <a:r>
              <a:rPr lang="en-US" sz="2000" dirty="0">
                <a:solidFill>
                  <a:srgbClr val="000000"/>
                </a:solidFill>
              </a:rPr>
              <a:t>.</a:t>
            </a:r>
            <a:endParaRPr lang="en-US" altLang="en-US" sz="20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800" dirty="0"/>
          </a:p>
        </p:txBody>
      </p:sp>
      <p:graphicFrame>
        <p:nvGraphicFramePr>
          <p:cNvPr id="18" name="Table 17">
            <a:extLst>
              <a:ext uri="{FF2B5EF4-FFF2-40B4-BE49-F238E27FC236}">
                <a16:creationId xmlns:a16="http://schemas.microsoft.com/office/drawing/2014/main" id="{DCECD979-CFF8-F0AB-2FF5-37E839819CCC}"/>
              </a:ext>
            </a:extLst>
          </p:cNvPr>
          <p:cNvGraphicFramePr>
            <a:graphicFrameLocks noGrp="1"/>
          </p:cNvGraphicFramePr>
          <p:nvPr/>
        </p:nvGraphicFramePr>
        <p:xfrm>
          <a:off x="2261869" y="3064959"/>
          <a:ext cx="7861937" cy="3599367"/>
        </p:xfrm>
        <a:graphic>
          <a:graphicData uri="http://schemas.openxmlformats.org/drawingml/2006/table">
            <a:tbl>
              <a:tblPr firstRow="1" firstCol="1" bandRow="1">
                <a:tableStyleId>{5C22544A-7EE6-4342-B048-85BDC9FD1C3A}</a:tableStyleId>
              </a:tblPr>
              <a:tblGrid>
                <a:gridCol w="1778364">
                  <a:extLst>
                    <a:ext uri="{9D8B030D-6E8A-4147-A177-3AD203B41FA5}">
                      <a16:colId xmlns:a16="http://schemas.microsoft.com/office/drawing/2014/main" val="20000"/>
                    </a:ext>
                  </a:extLst>
                </a:gridCol>
                <a:gridCol w="1541524">
                  <a:extLst>
                    <a:ext uri="{9D8B030D-6E8A-4147-A177-3AD203B41FA5}">
                      <a16:colId xmlns:a16="http://schemas.microsoft.com/office/drawing/2014/main" val="20001"/>
                    </a:ext>
                  </a:extLst>
                </a:gridCol>
                <a:gridCol w="1599290">
                  <a:extLst>
                    <a:ext uri="{9D8B030D-6E8A-4147-A177-3AD203B41FA5}">
                      <a16:colId xmlns:a16="http://schemas.microsoft.com/office/drawing/2014/main" val="20002"/>
                    </a:ext>
                  </a:extLst>
                </a:gridCol>
                <a:gridCol w="1599290">
                  <a:extLst>
                    <a:ext uri="{9D8B030D-6E8A-4147-A177-3AD203B41FA5}">
                      <a16:colId xmlns:a16="http://schemas.microsoft.com/office/drawing/2014/main" val="20003"/>
                    </a:ext>
                  </a:extLst>
                </a:gridCol>
                <a:gridCol w="1343469">
                  <a:extLst>
                    <a:ext uri="{9D8B030D-6E8A-4147-A177-3AD203B41FA5}">
                      <a16:colId xmlns:a16="http://schemas.microsoft.com/office/drawing/2014/main" val="20004"/>
                    </a:ext>
                  </a:extLst>
                </a:gridCol>
              </a:tblGrid>
              <a:tr h="1093236">
                <a:tc>
                  <a:txBody>
                    <a:bodyPr/>
                    <a:lstStyle/>
                    <a:p>
                      <a:pPr marL="0" marR="0">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 </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629DD1"/>
                    </a:solidFill>
                  </a:tcPr>
                </a:tc>
                <a:tc>
                  <a:txBody>
                    <a:bodyPr/>
                    <a:lstStyle/>
                    <a:p>
                      <a:pPr marL="0" marR="0" algn="ctr">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Lower Income Units</a:t>
                      </a:r>
                    </a:p>
                  </a:txBody>
                  <a:tcPr marL="68580" marR="68580" marT="0" marB="0" anchor="ctr">
                    <a:solidFill>
                      <a:srgbClr val="629DD1"/>
                    </a:solidFill>
                  </a:tcPr>
                </a:tc>
                <a:tc>
                  <a:txBody>
                    <a:bodyPr/>
                    <a:lstStyle/>
                    <a:p>
                      <a:pPr marL="0" marR="0" algn="ctr">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Moderate </a:t>
                      </a:r>
                    </a:p>
                    <a:p>
                      <a:pPr marL="0" marR="0" algn="ctr">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Income Units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629DD1"/>
                    </a:solidFill>
                  </a:tcPr>
                </a:tc>
                <a:tc>
                  <a:txBody>
                    <a:bodyPr/>
                    <a:lstStyle/>
                    <a:p>
                      <a:pPr marL="0" marR="0" algn="ctr">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Above Moderate Income Units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629DD1"/>
                    </a:solidFill>
                  </a:tcPr>
                </a:tc>
                <a:tc>
                  <a:txBody>
                    <a:bodyPr/>
                    <a:lstStyle/>
                    <a:p>
                      <a:pPr marL="0" marR="0" algn="ctr">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Total Units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629DD1"/>
                    </a:solidFill>
                  </a:tcPr>
                </a:tc>
                <a:extLst>
                  <a:ext uri="{0D108BD9-81ED-4DB2-BD59-A6C34878D82A}">
                    <a16:rowId xmlns:a16="http://schemas.microsoft.com/office/drawing/2014/main" val="10000"/>
                  </a:ext>
                </a:extLst>
              </a:tr>
              <a:tr h="328369">
                <a:tc>
                  <a:txBody>
                    <a:bodyPr/>
                    <a:lstStyle/>
                    <a:p>
                      <a:pPr marL="0" marR="0">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RHNA</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629DD1"/>
                    </a:solidFill>
                  </a:tcP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2,246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894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2,595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5,735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218647">
                <a:tc>
                  <a:txBody>
                    <a:bodyPr/>
                    <a:lstStyle/>
                    <a:p>
                      <a:pPr marL="0" marR="0">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Credits w/ADUs</a:t>
                      </a:r>
                      <a:endParaRPr lang="en-US" sz="14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629DD1"/>
                    </a:solidFill>
                  </a:tcP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131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10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1,108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anose="020B0604020202020204" pitchFamily="34"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434806">
                <a:tc>
                  <a:txBody>
                    <a:bodyPr/>
                    <a:lstStyle/>
                    <a:p>
                      <a:pPr marL="0" marR="0">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Remaining RHNA</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629DD1"/>
                    </a:solidFill>
                  </a:tcP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2,115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884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1,487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218647">
                <a:tc>
                  <a:txBody>
                    <a:bodyPr/>
                    <a:lstStyle/>
                    <a:p>
                      <a:pPr marL="0" marR="0">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Sites Inventory</a:t>
                      </a:r>
                      <a:endParaRPr lang="en-US" sz="14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629DD1"/>
                    </a:solidFill>
                  </a:tcP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2,636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1,797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2,153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218647">
                <a:tc>
                  <a:txBody>
                    <a:bodyPr/>
                    <a:lstStyle/>
                    <a:p>
                      <a:pPr marL="0" marR="0">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Surplus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629DD1"/>
                    </a:solidFill>
                  </a:tcP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+521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+913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+666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652209">
                <a:tc>
                  <a:txBody>
                    <a:bodyPr/>
                    <a:lstStyle/>
                    <a:p>
                      <a:pPr marL="0" marR="0">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Adjustment for 1610 Artesia Project</a:t>
                      </a:r>
                      <a:endParaRPr lang="en-US" sz="14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629DD1"/>
                    </a:solidFill>
                  </a:tcP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-69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+223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latin typeface="Arial" panose="020B0604020202020204" pitchFamily="34"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434806">
                <a:tc>
                  <a:txBody>
                    <a:bodyPr/>
                    <a:lstStyle/>
                    <a:p>
                      <a:pPr marL="0" marR="0">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Adjusted Surplus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629DD1"/>
                    </a:solidFill>
                  </a:tcPr>
                </a:tc>
                <a:tc>
                  <a:txBody>
                    <a:bodyPr/>
                    <a:lstStyle/>
                    <a:p>
                      <a:pPr marL="0" marR="0" algn="ctr">
                        <a:spcBef>
                          <a:spcPts val="0"/>
                        </a:spcBef>
                        <a:spcAft>
                          <a:spcPts val="0"/>
                        </a:spcAft>
                      </a:pPr>
                      <a:r>
                        <a:rPr lang="en-US" sz="1400">
                          <a:effectLst/>
                          <a:highlight>
                            <a:srgbClr val="FFFF00"/>
                          </a:highlight>
                          <a:latin typeface="Arial" panose="020B0604020202020204" pitchFamily="34" charset="0"/>
                          <a:cs typeface="Arial" panose="020B0604020202020204" pitchFamily="34" charset="0"/>
                        </a:rPr>
                        <a:t>+452</a:t>
                      </a:r>
                      <a:endParaRPr lang="en-US" sz="1400">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a:effectLst/>
                          <a:highlight>
                            <a:srgbClr val="FFFF00"/>
                          </a:highlight>
                          <a:latin typeface="Arial" panose="020B0604020202020204" pitchFamily="34" charset="0"/>
                          <a:cs typeface="Arial" panose="020B0604020202020204" pitchFamily="34" charset="0"/>
                        </a:rPr>
                        <a:t>+886</a:t>
                      </a:r>
                      <a:endParaRPr lang="en-US" sz="1400">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dirty="0">
                          <a:effectLst/>
                          <a:highlight>
                            <a:srgbClr val="FFFF00"/>
                          </a:highlight>
                          <a:latin typeface="Arial" panose="020B0604020202020204" pitchFamily="34" charset="0"/>
                          <a:cs typeface="Arial" panose="020B0604020202020204" pitchFamily="34" charset="0"/>
                        </a:rPr>
                        <a:t>+889</a:t>
                      </a:r>
                      <a:endParaRPr lang="en-US" sz="14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anose="020B0604020202020204" pitchFamily="34"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D43E24-572C-2742-E5A2-77877D372A12}"/>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23555" name="Rectangle 6">
            <a:extLst>
              <a:ext uri="{FF2B5EF4-FFF2-40B4-BE49-F238E27FC236}">
                <a16:creationId xmlns:a16="http://schemas.microsoft.com/office/drawing/2014/main" id="{CD97C5DF-1CA7-3316-529E-1EB2007235C6}"/>
              </a:ext>
            </a:extLst>
          </p:cNvPr>
          <p:cNvSpPr>
            <a:spLocks noChangeArrowheads="1"/>
          </p:cNvSpPr>
          <p:nvPr/>
        </p:nvSpPr>
        <p:spPr bwMode="auto">
          <a:xfrm flipV="1">
            <a:off x="6896100" y="-9124672"/>
            <a:ext cx="528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ct val="0"/>
              </a:spcBef>
              <a:spcAft>
                <a:spcPct val="0"/>
              </a:spcAft>
              <a:buClrTx/>
              <a:buSzTx/>
              <a:buNone/>
            </a:pPr>
            <a:endParaRPr lang="en-US" altLang="en-US" sz="1800">
              <a:solidFill>
                <a:prstClr val="black"/>
              </a:solidFill>
              <a:latin typeface="Garamond" panose="02020404030301010803" pitchFamily="18" charset="0"/>
              <a:cs typeface="Arial" panose="020B0604020202020204" pitchFamily="34" charset="0"/>
            </a:endParaRPr>
          </a:p>
        </p:txBody>
      </p:sp>
      <p:sp>
        <p:nvSpPr>
          <p:cNvPr id="23556" name="Rectangle 2">
            <a:extLst>
              <a:ext uri="{FF2B5EF4-FFF2-40B4-BE49-F238E27FC236}">
                <a16:creationId xmlns:a16="http://schemas.microsoft.com/office/drawing/2014/main" id="{F222E1DC-C30C-CF7B-42B7-84E5298EB094}"/>
              </a:ext>
            </a:extLst>
          </p:cNvPr>
          <p:cNvSpPr txBox="1">
            <a:spLocks noRot="1"/>
          </p:cNvSpPr>
          <p:nvPr/>
        </p:nvSpPr>
        <p:spPr bwMode="auto">
          <a:xfrm>
            <a:off x="2054225" y="193675"/>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a:solidFill>
                  <a:prstClr val="white"/>
                </a:solidFill>
                <a:latin typeface="Arial" panose="020B0604020202020204" pitchFamily="34" charset="0"/>
                <a:cs typeface="Arial" panose="020B0604020202020204" pitchFamily="34" charset="0"/>
              </a:rPr>
              <a:t>Background and Analysis</a:t>
            </a:r>
          </a:p>
        </p:txBody>
      </p:sp>
      <p:sp>
        <p:nvSpPr>
          <p:cNvPr id="13" name="Text Placeholder 2">
            <a:extLst>
              <a:ext uri="{FF2B5EF4-FFF2-40B4-BE49-F238E27FC236}">
                <a16:creationId xmlns:a16="http://schemas.microsoft.com/office/drawing/2014/main" id="{6F3343E1-F3D6-734B-BE24-001CC2119764}"/>
              </a:ext>
            </a:extLst>
          </p:cNvPr>
          <p:cNvSpPr>
            <a:spLocks noGrp="1"/>
          </p:cNvSpPr>
          <p:nvPr>
            <p:ph type="body" sz="half" idx="1"/>
          </p:nvPr>
        </p:nvSpPr>
        <p:spPr>
          <a:xfrm>
            <a:off x="1841500" y="1684338"/>
            <a:ext cx="4140200" cy="1465262"/>
          </a:xfrm>
        </p:spPr>
        <p:txBody>
          <a:bodyPr/>
          <a:lstStyle/>
          <a:p>
            <a:pPr>
              <a:defRPr/>
            </a:pPr>
            <a:endParaRPr lang="en-US" sz="2000" b="1" dirty="0">
              <a:solidFill>
                <a:srgbClr val="000000"/>
              </a:solidFill>
              <a:latin typeface="Arial" panose="020B0604020202020204" pitchFamily="34" charset="0"/>
              <a:cs typeface="Arial" panose="020B0604020202020204" pitchFamily="34" charset="0"/>
            </a:endParaRPr>
          </a:p>
          <a:p>
            <a:pPr>
              <a:defRPr/>
            </a:pPr>
            <a:r>
              <a:rPr lang="en-US" sz="2000" b="1" dirty="0">
                <a:solidFill>
                  <a:srgbClr val="000000"/>
                </a:solidFill>
                <a:latin typeface="Arial" panose="020B0604020202020204" pitchFamily="34" charset="0"/>
                <a:cs typeface="Arial" panose="020B0604020202020204" pitchFamily="34" charset="0"/>
              </a:rPr>
              <a:t>February 2023 </a:t>
            </a:r>
            <a:r>
              <a:rPr lang="en-US" sz="2000" dirty="0">
                <a:solidFill>
                  <a:srgbClr val="000000"/>
                </a:solidFill>
                <a:latin typeface="Arial" panose="020B0604020202020204" pitchFamily="34" charset="0"/>
                <a:cs typeface="Arial" panose="020B0604020202020204" pitchFamily="34" charset="0"/>
              </a:rPr>
              <a:t>the City Council adopted the City’s 6th Cycle Housing Element which, in part, identified the final Inventory Sites of 468 parcels to accommodate the City’s RHNA</a:t>
            </a:r>
            <a:r>
              <a:rPr lang="en-US" sz="2000" dirty="0">
                <a:solidFill>
                  <a:srgbClr val="000000"/>
                </a:solidFill>
              </a:rPr>
              <a:t>.</a:t>
            </a:r>
            <a:endParaRPr lang="en-US" altLang="en-US" sz="20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800" dirty="0"/>
          </a:p>
        </p:txBody>
      </p:sp>
      <p:pic>
        <p:nvPicPr>
          <p:cNvPr id="23558" name="Picture 2">
            <a:extLst>
              <a:ext uri="{FF2B5EF4-FFF2-40B4-BE49-F238E27FC236}">
                <a16:creationId xmlns:a16="http://schemas.microsoft.com/office/drawing/2014/main" id="{4F4C1BF8-A511-FBC4-859E-E9B1608AF7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954" t="2225"/>
          <a:stretch>
            <a:fillRect/>
          </a:stretch>
        </p:blipFill>
        <p:spPr bwMode="auto">
          <a:xfrm>
            <a:off x="6618288" y="1184276"/>
            <a:ext cx="4191000"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954B25-0164-6911-1720-9B850C90DC98}"/>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sp>
        <p:nvSpPr>
          <p:cNvPr id="25603" name="Rectangle 6">
            <a:extLst>
              <a:ext uri="{FF2B5EF4-FFF2-40B4-BE49-F238E27FC236}">
                <a16:creationId xmlns:a16="http://schemas.microsoft.com/office/drawing/2014/main" id="{1072E229-A995-A842-22CC-E027327D6BA8}"/>
              </a:ext>
            </a:extLst>
          </p:cNvPr>
          <p:cNvSpPr>
            <a:spLocks noChangeArrowheads="1"/>
          </p:cNvSpPr>
          <p:nvPr/>
        </p:nvSpPr>
        <p:spPr bwMode="auto">
          <a:xfrm flipV="1">
            <a:off x="6896100" y="-9124672"/>
            <a:ext cx="528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ct val="0"/>
              </a:spcBef>
              <a:spcAft>
                <a:spcPct val="0"/>
              </a:spcAft>
              <a:buClrTx/>
              <a:buSzTx/>
              <a:buNone/>
            </a:pPr>
            <a:endParaRPr lang="en-US" altLang="en-US" sz="1800">
              <a:solidFill>
                <a:prstClr val="black"/>
              </a:solidFill>
              <a:latin typeface="Garamond" panose="02020404030301010803" pitchFamily="18" charset="0"/>
              <a:cs typeface="Arial" panose="020B0604020202020204" pitchFamily="34" charset="0"/>
            </a:endParaRPr>
          </a:p>
        </p:txBody>
      </p:sp>
      <p:sp>
        <p:nvSpPr>
          <p:cNvPr id="25604" name="Rectangle 2">
            <a:extLst>
              <a:ext uri="{FF2B5EF4-FFF2-40B4-BE49-F238E27FC236}">
                <a16:creationId xmlns:a16="http://schemas.microsoft.com/office/drawing/2014/main" id="{43DFF780-36D2-E64B-A683-3C80DE6982EE}"/>
              </a:ext>
            </a:extLst>
          </p:cNvPr>
          <p:cNvSpPr txBox="1">
            <a:spLocks noRot="1"/>
          </p:cNvSpPr>
          <p:nvPr/>
        </p:nvSpPr>
        <p:spPr bwMode="auto">
          <a:xfrm>
            <a:off x="2054225" y="193675"/>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a:solidFill>
                  <a:prstClr val="white"/>
                </a:solidFill>
                <a:latin typeface="Arial" panose="020B0604020202020204" pitchFamily="34" charset="0"/>
                <a:cs typeface="Arial" panose="020B0604020202020204" pitchFamily="34" charset="0"/>
              </a:rPr>
              <a:t>Project</a:t>
            </a:r>
          </a:p>
        </p:txBody>
      </p:sp>
      <p:sp>
        <p:nvSpPr>
          <p:cNvPr id="13" name="Text Placeholder 2">
            <a:extLst>
              <a:ext uri="{FF2B5EF4-FFF2-40B4-BE49-F238E27FC236}">
                <a16:creationId xmlns:a16="http://schemas.microsoft.com/office/drawing/2014/main" id="{B5B62FFF-9F0D-BCD4-8B96-3E70C686712E}"/>
              </a:ext>
            </a:extLst>
          </p:cNvPr>
          <p:cNvSpPr>
            <a:spLocks noGrp="1"/>
          </p:cNvSpPr>
          <p:nvPr>
            <p:ph type="body" sz="half" idx="1"/>
          </p:nvPr>
        </p:nvSpPr>
        <p:spPr>
          <a:xfrm>
            <a:off x="1841500" y="1684339"/>
            <a:ext cx="3905250" cy="3201987"/>
          </a:xfrm>
        </p:spPr>
        <p:txBody>
          <a:bodyPr/>
          <a:lstStyle/>
          <a:p>
            <a:pPr>
              <a:defRPr/>
            </a:pPr>
            <a:r>
              <a:rPr lang="en-US" sz="2400" b="1" dirty="0">
                <a:solidFill>
                  <a:srgbClr val="000000"/>
                </a:solidFill>
                <a:latin typeface="Arial" panose="020B0604020202020204" pitchFamily="34" charset="0"/>
                <a:cs typeface="Arial" panose="020B0604020202020204" pitchFamily="34" charset="0"/>
              </a:rPr>
              <a:t>October 2020, Environmental Impact Report (EIR) </a:t>
            </a:r>
            <a:r>
              <a:rPr lang="en-US" sz="2000" dirty="0">
                <a:solidFill>
                  <a:srgbClr val="000000"/>
                </a:solidFill>
                <a:latin typeface="Arial" panose="020B0604020202020204" pitchFamily="34" charset="0"/>
                <a:cs typeface="Arial" panose="020B0604020202020204" pitchFamily="34" charset="0"/>
              </a:rPr>
              <a:t>for the Inventory and Non-Inventory sites as well as additional textual changes.</a:t>
            </a:r>
            <a:endParaRPr lang="en-US" altLang="en-US" sz="24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800" dirty="0"/>
          </a:p>
        </p:txBody>
      </p:sp>
      <p:pic>
        <p:nvPicPr>
          <p:cNvPr id="25606" name="Picture 4">
            <a:extLst>
              <a:ext uri="{FF2B5EF4-FFF2-40B4-BE49-F238E27FC236}">
                <a16:creationId xmlns:a16="http://schemas.microsoft.com/office/drawing/2014/main" id="{92F8D01C-C198-C4F6-9359-1D7B8FCAE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0051"/>
          <a:stretch>
            <a:fillRect/>
          </a:stretch>
        </p:blipFill>
        <p:spPr bwMode="auto">
          <a:xfrm>
            <a:off x="5681664" y="1978025"/>
            <a:ext cx="4814887" cy="303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97AF5C-E6FD-9EFE-17AD-5EFDF8E44298}"/>
              </a:ext>
            </a:extLst>
          </p:cNvPr>
          <p:cNvSpPr/>
          <p:nvPr/>
        </p:nvSpPr>
        <p:spPr>
          <a:xfrm>
            <a:off x="1524000" y="193675"/>
            <a:ext cx="9144000" cy="990600"/>
          </a:xfrm>
          <a:prstGeom prst="rect">
            <a:avLst/>
          </a:prstGeom>
          <a:solidFill>
            <a:srgbClr val="1222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latin typeface="Tw Cen MT"/>
            </a:endParaRPr>
          </a:p>
        </p:txBody>
      </p:sp>
      <p:pic>
        <p:nvPicPr>
          <p:cNvPr id="27651" name="Picture 11">
            <a:extLst>
              <a:ext uri="{FF2B5EF4-FFF2-40B4-BE49-F238E27FC236}">
                <a16:creationId xmlns:a16="http://schemas.microsoft.com/office/drawing/2014/main" id="{DD030F7D-977A-6EBF-DE0A-E5B5E55344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0213" y="0"/>
            <a:ext cx="52117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6">
            <a:extLst>
              <a:ext uri="{FF2B5EF4-FFF2-40B4-BE49-F238E27FC236}">
                <a16:creationId xmlns:a16="http://schemas.microsoft.com/office/drawing/2014/main" id="{D1022E79-B250-09D5-442C-8E0378E60E00}"/>
              </a:ext>
            </a:extLst>
          </p:cNvPr>
          <p:cNvSpPr>
            <a:spLocks noChangeArrowheads="1"/>
          </p:cNvSpPr>
          <p:nvPr/>
        </p:nvSpPr>
        <p:spPr bwMode="auto">
          <a:xfrm flipV="1">
            <a:off x="6896100" y="-9124672"/>
            <a:ext cx="528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eaLnBrk="0" fontAlgn="base" hangingPunct="0">
              <a:spcBef>
                <a:spcPct val="0"/>
              </a:spcBef>
              <a:spcAft>
                <a:spcPct val="0"/>
              </a:spcAft>
              <a:buClrTx/>
              <a:buSzTx/>
              <a:buNone/>
            </a:pPr>
            <a:endParaRPr lang="en-US" altLang="en-US" sz="1800">
              <a:solidFill>
                <a:prstClr val="black"/>
              </a:solidFill>
              <a:latin typeface="Garamond" panose="02020404030301010803" pitchFamily="18" charset="0"/>
              <a:cs typeface="Arial" panose="020B0604020202020204" pitchFamily="34" charset="0"/>
            </a:endParaRPr>
          </a:p>
        </p:txBody>
      </p:sp>
      <p:sp>
        <p:nvSpPr>
          <p:cNvPr id="27653" name="Rectangle 2">
            <a:extLst>
              <a:ext uri="{FF2B5EF4-FFF2-40B4-BE49-F238E27FC236}">
                <a16:creationId xmlns:a16="http://schemas.microsoft.com/office/drawing/2014/main" id="{564C36CA-03E0-FCF4-EACD-39DB05A37F78}"/>
              </a:ext>
            </a:extLst>
          </p:cNvPr>
          <p:cNvSpPr txBox="1">
            <a:spLocks noRot="1"/>
          </p:cNvSpPr>
          <p:nvPr/>
        </p:nvSpPr>
        <p:spPr bwMode="auto">
          <a:xfrm>
            <a:off x="2054225" y="193675"/>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639763" indent="-2730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indent="-228600">
              <a:spcBef>
                <a:spcPts val="400"/>
              </a:spcBef>
              <a:buClr>
                <a:srgbClr val="A8CDD7"/>
              </a:buClr>
              <a:buSzPct val="75000"/>
              <a:buFont typeface="Wingdings" panose="05000000000000000000" pitchFamily="2" charset="2"/>
              <a:buChar char=""/>
              <a:defRPr sz="2000">
                <a:solidFill>
                  <a:schemeClr val="tx1"/>
                </a:solidFill>
                <a:latin typeface="Tw Cen MT" panose="020B0602020104020603" pitchFamily="34" charset="0"/>
              </a:defRPr>
            </a:lvl4pPr>
            <a:lvl5pPr indent="-228600">
              <a:spcBef>
                <a:spcPts val="400"/>
              </a:spcBef>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5pPr>
            <a:lvl6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6pPr>
            <a:lvl7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7pPr>
            <a:lvl8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8pPr>
            <a:lvl9pPr indent="-228600" eaLnBrk="0" fontAlgn="base" hangingPunct="0">
              <a:spcBef>
                <a:spcPts val="400"/>
              </a:spcBef>
              <a:spcAft>
                <a:spcPct val="0"/>
              </a:spcAft>
              <a:buClr>
                <a:srgbClr val="C0BEAF"/>
              </a:buClr>
              <a:buSzPct val="65000"/>
              <a:buFont typeface="Wingdings" panose="05000000000000000000" pitchFamily="2" charset="2"/>
              <a:buChar char=""/>
              <a:defRPr sz="2000">
                <a:solidFill>
                  <a:schemeClr val="tx1"/>
                </a:solidFill>
                <a:latin typeface="Tw Cen MT" panose="020B0602020104020603" pitchFamily="34" charset="0"/>
              </a:defRPr>
            </a:lvl9pPr>
          </a:lstStyle>
          <a:p>
            <a:pPr fontAlgn="base">
              <a:spcBef>
                <a:spcPct val="0"/>
              </a:spcBef>
              <a:spcAft>
                <a:spcPct val="0"/>
              </a:spcAft>
              <a:buClrTx/>
              <a:buSzTx/>
              <a:buNone/>
            </a:pPr>
            <a:r>
              <a:rPr lang="en-US" altLang="en-US" sz="3600">
                <a:solidFill>
                  <a:prstClr val="white"/>
                </a:solidFill>
                <a:latin typeface="Arial" panose="020B0604020202020204" pitchFamily="34" charset="0"/>
                <a:cs typeface="Arial" panose="020B0604020202020204" pitchFamily="34" charset="0"/>
              </a:rPr>
              <a:t>EIR</a:t>
            </a:r>
          </a:p>
        </p:txBody>
      </p:sp>
      <p:sp>
        <p:nvSpPr>
          <p:cNvPr id="13" name="Text Placeholder 2">
            <a:extLst>
              <a:ext uri="{FF2B5EF4-FFF2-40B4-BE49-F238E27FC236}">
                <a16:creationId xmlns:a16="http://schemas.microsoft.com/office/drawing/2014/main" id="{4CE3853C-898E-562D-25F7-AC8CA5E292B6}"/>
              </a:ext>
            </a:extLst>
          </p:cNvPr>
          <p:cNvSpPr>
            <a:spLocks noGrp="1"/>
          </p:cNvSpPr>
          <p:nvPr>
            <p:ph type="body" sz="half" idx="1"/>
          </p:nvPr>
        </p:nvSpPr>
        <p:spPr>
          <a:xfrm>
            <a:off x="1795549" y="1638300"/>
            <a:ext cx="3546389" cy="3274522"/>
          </a:xfrm>
        </p:spPr>
        <p:txBody>
          <a:bodyPr/>
          <a:lstStyle/>
          <a:p>
            <a:pPr>
              <a:defRPr/>
            </a:pPr>
            <a:r>
              <a:rPr lang="en-US" sz="2000" dirty="0">
                <a:latin typeface="Arial" panose="020B0604020202020204" pitchFamily="34" charset="0"/>
                <a:ea typeface="Times New Roman" panose="02020603050405020304" pitchFamily="18" charset="0"/>
              </a:rPr>
              <a:t>Under the proposed project, </a:t>
            </a:r>
            <a:r>
              <a:rPr lang="en-US" sz="2000" b="1" dirty="0">
                <a:latin typeface="Arial" panose="020B0604020202020204" pitchFamily="34" charset="0"/>
                <a:ea typeface="Times New Roman" panose="02020603050405020304" pitchFamily="18" charset="0"/>
              </a:rPr>
              <a:t>468 parcels </a:t>
            </a:r>
            <a:r>
              <a:rPr lang="en-US" sz="2000" dirty="0">
                <a:latin typeface="Arial" panose="020B0604020202020204" pitchFamily="34" charset="0"/>
                <a:ea typeface="Times New Roman" panose="02020603050405020304" pitchFamily="18" charset="0"/>
              </a:rPr>
              <a:t>comprising the Inventory Sites</a:t>
            </a:r>
            <a:r>
              <a:rPr lang="en-US" sz="2000" dirty="0">
                <a:solidFill>
                  <a:srgbClr val="000000"/>
                </a:solidFill>
                <a:latin typeface="Arial" panose="020B0604020202020204" pitchFamily="34" charset="0"/>
                <a:cs typeface="Arial" panose="020B0604020202020204" pitchFamily="34" charset="0"/>
              </a:rPr>
              <a:t> were analyzed.</a:t>
            </a:r>
          </a:p>
          <a:p>
            <a:pPr marL="0" indent="0">
              <a:buNone/>
              <a:defRPr/>
            </a:pPr>
            <a:endParaRPr lang="en-US" altLang="en-US" sz="2000" dirty="0">
              <a:solidFill>
                <a:srgbClr val="000000"/>
              </a:solidFill>
              <a:latin typeface="Arial" panose="020B0604020202020204" pitchFamily="34" charset="0"/>
              <a:cs typeface="Arial" panose="020B0604020202020204" pitchFamily="34" charset="0"/>
            </a:endParaRPr>
          </a:p>
          <a:p>
            <a:pPr>
              <a:defRPr/>
            </a:pPr>
            <a:r>
              <a:rPr lang="en-US" sz="2000" dirty="0">
                <a:latin typeface="Arial" panose="020B0604020202020204" pitchFamily="34" charset="0"/>
                <a:ea typeface="Times New Roman" panose="02020603050405020304" pitchFamily="18" charset="0"/>
              </a:rPr>
              <a:t>Additionally, another 802 </a:t>
            </a:r>
            <a:r>
              <a:rPr lang="en-US" sz="2000" b="1" dirty="0">
                <a:latin typeface="Arial" panose="020B0604020202020204" pitchFamily="34" charset="0"/>
                <a:ea typeface="Times New Roman" panose="02020603050405020304" pitchFamily="18" charset="0"/>
              </a:rPr>
              <a:t>Non-Inventory Sites </a:t>
            </a:r>
            <a:r>
              <a:rPr lang="en-US" sz="2000" dirty="0">
                <a:latin typeface="Arial" panose="020B0604020202020204" pitchFamily="34" charset="0"/>
                <a:ea typeface="Times New Roman" panose="02020603050405020304" pitchFamily="18" charset="0"/>
              </a:rPr>
              <a:t>were included for analysis.</a:t>
            </a:r>
            <a:endParaRPr lang="en-US" altLang="en-US" sz="2000" dirty="0">
              <a:latin typeface="Arial" panose="020B0604020202020204" pitchFamily="34" charset="0"/>
              <a:cs typeface="Arial" panose="020B0604020202020204" pitchFamily="34" charset="0"/>
            </a:endParaRPr>
          </a:p>
          <a:p>
            <a:pPr>
              <a:defRPr/>
            </a:pPr>
            <a:endParaRPr lang="en-US" altLang="en-US" sz="2400" dirty="0">
              <a:latin typeface="Arial" panose="020B0604020202020204" pitchFamily="34" charset="0"/>
              <a:cs typeface="Arial" panose="020B0604020202020204" pitchFamily="34" charset="0"/>
            </a:endParaRPr>
          </a:p>
          <a:p>
            <a:pPr marL="0" indent="0">
              <a:buNone/>
              <a:defRPr/>
            </a:pPr>
            <a:endParaRPr lang="en-US" altLang="en-US" sz="2800" dirty="0"/>
          </a:p>
        </p:txBody>
      </p:sp>
      <p:pic>
        <p:nvPicPr>
          <p:cNvPr id="10" name="Picture 9">
            <a:extLst>
              <a:ext uri="{FF2B5EF4-FFF2-40B4-BE49-F238E27FC236}">
                <a16:creationId xmlns:a16="http://schemas.microsoft.com/office/drawing/2014/main" id="{E240D9A9-4608-3765-29D5-1AC51CC734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576" y="0"/>
            <a:ext cx="5178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140E3E33-1D5C-1F86-BF3D-55884D2579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0213" y="0"/>
            <a:ext cx="5192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ividendVTI">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Median">
  <a:themeElements>
    <a:clrScheme name="Custom 6">
      <a:dk1>
        <a:sysClr val="windowText" lastClr="000000"/>
      </a:dk1>
      <a:lt1>
        <a:sysClr val="window" lastClr="FFFFFF"/>
      </a:lt1>
      <a:dk2>
        <a:srgbClr val="242852"/>
      </a:dk2>
      <a:lt2>
        <a:srgbClr val="002060"/>
      </a:lt2>
      <a:accent1>
        <a:srgbClr val="062B62"/>
      </a:accent1>
      <a:accent2>
        <a:srgbClr val="629DD1"/>
      </a:accent2>
      <a:accent3>
        <a:srgbClr val="002060"/>
      </a:accent3>
      <a:accent4>
        <a:srgbClr val="7F8FA9"/>
      </a:accent4>
      <a:accent5>
        <a:srgbClr val="5AA2AE"/>
      </a:accent5>
      <a:accent6>
        <a:srgbClr val="9D90A0"/>
      </a:accent6>
      <a:hlink>
        <a:srgbClr val="9454C3"/>
      </a:hlink>
      <a:folHlink>
        <a:srgbClr val="3EBBF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txDef>
      <a:spPr>
        <a:noFill/>
      </a:spPr>
      <a:bodyPr wrap="none">
        <a:spAutoFit/>
      </a:bodyPr>
      <a:lstStyle>
        <a:defPPr eaLnBrk="1" hangingPunct="1">
          <a:defRPr dirty="0">
            <a:solidFill>
              <a:schemeClr val="bg1"/>
            </a:solidFill>
            <a:latin typeface="+mn-lt"/>
            <a:cs typeface="Arial"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6">
    <a:dk1>
      <a:sysClr val="windowText" lastClr="000000"/>
    </a:dk1>
    <a:lt1>
      <a:sysClr val="window" lastClr="FFFFFF"/>
    </a:lt1>
    <a:dk2>
      <a:srgbClr val="242852"/>
    </a:dk2>
    <a:lt2>
      <a:srgbClr val="002060"/>
    </a:lt2>
    <a:accent1>
      <a:srgbClr val="062B62"/>
    </a:accent1>
    <a:accent2>
      <a:srgbClr val="629DD1"/>
    </a:accent2>
    <a:accent3>
      <a:srgbClr val="002060"/>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otalTime>953</TotalTime>
  <Words>1723</Words>
  <Application>Microsoft Office PowerPoint</Application>
  <PresentationFormat>Widescreen</PresentationFormat>
  <Paragraphs>325</Paragraphs>
  <Slides>48</Slides>
  <Notes>41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48</vt:i4>
      </vt:variant>
    </vt:vector>
  </HeadingPairs>
  <TitlesOfParts>
    <vt:vector size="59" baseType="lpstr">
      <vt:lpstr>Arial</vt:lpstr>
      <vt:lpstr>Calibri</vt:lpstr>
      <vt:lpstr>Franklin Gothic Book</vt:lpstr>
      <vt:lpstr>Franklin Gothic Demi</vt:lpstr>
      <vt:lpstr>Garamond</vt:lpstr>
      <vt:lpstr>Times New Roman</vt:lpstr>
      <vt:lpstr>Tw Cen MT</vt:lpstr>
      <vt:lpstr>Wingdings</vt:lpstr>
      <vt:lpstr>Wingdings 2</vt:lpstr>
      <vt:lpstr>DividendVTI</vt:lpstr>
      <vt:lpstr>Median</vt:lpstr>
      <vt:lpstr>July 23, 2024 city council</vt:lpstr>
      <vt:lpstr>Agenda item 13.a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Environmental Considerations</vt:lpstr>
      <vt:lpstr>PowerPoint Presentation</vt:lpstr>
      <vt:lpstr>CEQA Process</vt:lpstr>
      <vt:lpstr>What Does CEQA Require?</vt:lpstr>
      <vt:lpstr>What Does CEQA Require?</vt:lpstr>
      <vt:lpstr>Purpose of an EIR</vt:lpstr>
      <vt:lpstr>Environmental topical areas Evaluated in the EIR</vt:lpstr>
      <vt:lpstr>EIR Findings</vt:lpstr>
      <vt:lpstr>Alternatives</vt:lpstr>
      <vt:lpstr>Alternatives Continued</vt:lpstr>
      <vt:lpstr>Alternatives Continued</vt:lpstr>
      <vt:lpstr>Draft EIR Public Review</vt:lpstr>
      <vt:lpstr>Comment Letters on the Draft EIR</vt:lpstr>
      <vt:lpstr>Comment Letters on the Draft EIR Continued</vt:lpstr>
      <vt:lpstr>Modified alternative 2 </vt:lpstr>
      <vt:lpstr>Modified Alternative 2</vt:lpstr>
      <vt:lpstr>Modified Alternative 2</vt:lpstr>
      <vt:lpstr>Modified Alternative 2</vt:lpstr>
      <vt:lpstr>Elimination of Split Zoned Parking </vt:lpstr>
      <vt:lpstr>Elimination of Split Zoned Parking </vt:lpstr>
      <vt:lpstr>Elimination of Split Zoned Parking </vt:lpstr>
      <vt:lpstr>Elimination of Split Zoned Parking </vt:lpstr>
      <vt:lpstr>Elimination of Split Zoned Parking </vt:lpstr>
      <vt:lpstr>Elimination of Split Zoned Parking </vt:lpstr>
      <vt:lpstr>Modified Alternative 2</vt:lpstr>
      <vt:lpstr>PowerPoint Presentation</vt:lpstr>
      <vt:lpstr>PowerPoint Presentation</vt:lpstr>
      <vt:lpstr>PowerPoint Presentation</vt:lpstr>
      <vt:lpstr>PowerPoint Presentation</vt:lpstr>
      <vt:lpstr>Modified Alternative 2</vt:lpstr>
      <vt:lpstr>Public Noticing</vt:lpstr>
      <vt:lpstr>Additional Sites – Public Comments</vt:lpstr>
      <vt:lpstr>Planning commission recommendation</vt:lpstr>
      <vt:lpstr>Additional Sites – Public Comments</vt:lpstr>
      <vt:lpstr>Additional Sites – Public Comments</vt:lpstr>
      <vt:lpstr>Additional Sites – Public Comments</vt:lpstr>
      <vt:lpstr>Additional Sites – Public Comments</vt:lpstr>
      <vt:lpstr>Additional Sites – Public Comments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Downtown Core Project</dc:title>
  <dc:creator>Starla Barker</dc:creator>
  <cp:lastModifiedBy>Amanda Acuna</cp:lastModifiedBy>
  <cp:revision>41</cp:revision>
  <cp:lastPrinted>2022-12-15T00:05:14Z</cp:lastPrinted>
  <dcterms:created xsi:type="dcterms:W3CDTF">2022-12-06T16:32:42Z</dcterms:created>
  <dcterms:modified xsi:type="dcterms:W3CDTF">2024-07-24T02:23:15Z</dcterms:modified>
</cp:coreProperties>
</file>