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3"/>
  </p:notesMasterIdLst>
  <p:sldIdLst>
    <p:sldId id="278" r:id="rId2"/>
    <p:sldId id="264" r:id="rId3"/>
    <p:sldId id="295" r:id="rId4"/>
    <p:sldId id="259" r:id="rId5"/>
    <p:sldId id="279" r:id="rId6"/>
    <p:sldId id="276" r:id="rId7"/>
    <p:sldId id="277" r:id="rId8"/>
    <p:sldId id="294" r:id="rId9"/>
    <p:sldId id="280" r:id="rId10"/>
    <p:sldId id="281" r:id="rId11"/>
    <p:sldId id="283" r:id="rId12"/>
    <p:sldId id="282" r:id="rId13"/>
    <p:sldId id="284" r:id="rId14"/>
    <p:sldId id="286" r:id="rId15"/>
    <p:sldId id="296" r:id="rId16"/>
    <p:sldId id="285" r:id="rId17"/>
    <p:sldId id="287" r:id="rId18"/>
    <p:sldId id="290" r:id="rId19"/>
    <p:sldId id="292" r:id="rId20"/>
    <p:sldId id="291" r:id="rId21"/>
    <p:sldId id="275" r:id="rId22"/>
  </p:sldIdLst>
  <p:sldSz cx="12192000" cy="6858000"/>
  <p:notesSz cx="6881813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notesView">
  <p:normalViewPr horzBarState="maximized">
    <p:restoredLeft sz="15137" autoAdjust="0"/>
    <p:restoredTop sz="60601" autoAdjust="0"/>
  </p:normalViewPr>
  <p:slideViewPr>
    <p:cSldViewPr snapToGrid="0">
      <p:cViewPr varScale="1">
        <p:scale>
          <a:sx n="159" d="100"/>
          <a:sy n="159" d="100"/>
        </p:scale>
        <p:origin x="372" y="13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19" d="100"/>
          <a:sy n="119" d="100"/>
        </p:scale>
        <p:origin x="5058" y="84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98102" y="8829967"/>
            <a:ext cx="2982119" cy="466433"/>
          </a:xfrm>
          <a:prstGeom prst="rect">
            <a:avLst/>
          </a:prstGeom>
        </p:spPr>
        <p:txBody>
          <a:bodyPr vert="horz" lIns="92446" tIns="46223" rIns="92446" bIns="46223" rtlCol="0" anchor="b"/>
          <a:lstStyle>
            <a:lvl1pPr algn="r">
              <a:defRPr sz="1200"/>
            </a:lvl1pPr>
          </a:lstStyle>
          <a:p>
            <a:fld id="{84E1EB8C-8C3F-4AAB-8813-3C7E505E64C1}" type="slidenum">
              <a:rPr lang="en-US" smtClean="0"/>
              <a:t>‹#›</a:t>
            </a:fld>
            <a:endParaRPr lang="en-US"/>
          </a:p>
        </p:txBody>
      </p:sp>
      <p:sp>
        <p:nvSpPr>
          <p:cNvPr id="8" name="Notes Placeholder 7">
            <a:extLst>
              <a:ext uri="{FF2B5EF4-FFF2-40B4-BE49-F238E27FC236}">
                <a16:creationId xmlns:a16="http://schemas.microsoft.com/office/drawing/2014/main" id="{5FA66DC9-0300-4671-BF58-A453B199ECB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8182" y="4473892"/>
            <a:ext cx="5505450" cy="3660458"/>
          </a:xfrm>
          <a:prstGeom prst="rect">
            <a:avLst/>
          </a:prstGeom>
        </p:spPr>
        <p:txBody>
          <a:bodyPr vert="horz" lIns="92446" tIns="46223" rIns="92446" bIns="46223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Slide Image Placeholder 9">
            <a:extLst>
              <a:ext uri="{FF2B5EF4-FFF2-40B4-BE49-F238E27FC236}">
                <a16:creationId xmlns:a16="http://schemas.microsoft.com/office/drawing/2014/main" id="{F5B78A95-89E5-B863-2EB4-FF3CB4D50B7D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54050" y="1162050"/>
            <a:ext cx="5575300" cy="31369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446" tIns="46223" rIns="92446" bIns="46223" rtlCol="0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59739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54050" y="1162050"/>
            <a:ext cx="5575300" cy="3136900"/>
          </a:xfrm>
          <a:prstGeom prst="rect">
            <a:avLst/>
          </a:prstGeo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8181" y="4473892"/>
            <a:ext cx="5790215" cy="3660458"/>
          </a:xfrm>
          <a:prstGeom prst="rect">
            <a:avLst/>
          </a:prstGeom>
        </p:spPr>
        <p:txBody>
          <a:bodyPr/>
          <a:lstStyle/>
          <a:p>
            <a:endParaRPr 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4E1EB8C-8C3F-4AAB-8813-3C7E505E64C1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155917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4E1EB8C-8C3F-4AAB-8813-3C7E505E64C1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890268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4E1EB8C-8C3F-4AAB-8813-3C7E505E64C1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297799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4E1EB8C-8C3F-4AAB-8813-3C7E505E64C1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146562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4E1EB8C-8C3F-4AAB-8813-3C7E505E64C1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889984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4E1EB8C-8C3F-4AAB-8813-3C7E505E64C1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479452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4E1EB8C-8C3F-4AAB-8813-3C7E505E64C1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610796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4E1EB8C-8C3F-4AAB-8813-3C7E505E64C1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22531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4E1EB8C-8C3F-4AAB-8813-3C7E505E64C1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789891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4E1EB8C-8C3F-4AAB-8813-3C7E505E64C1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530496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4E1EB8C-8C3F-4AAB-8813-3C7E505E64C1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437521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54050" y="1162050"/>
            <a:ext cx="5575300" cy="3136900"/>
          </a:xfrm>
          <a:prstGeom prst="rect">
            <a:avLst/>
          </a:prstGeo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8182" y="4473892"/>
            <a:ext cx="5505450" cy="3660458"/>
          </a:xfrm>
          <a:prstGeom prst="rect">
            <a:avLst/>
          </a:prstGeom>
        </p:spPr>
        <p:txBody>
          <a:bodyPr/>
          <a:lstStyle/>
          <a:p>
            <a:pPr marL="285750" marR="0" indent="-285750" algn="just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endParaRPr lang="en-US" sz="1200" dirty="0">
              <a:effectLst/>
              <a:latin typeface="Arial" panose="020B0604020202020204" pitchFamily="34" charset="0"/>
              <a:ea typeface="Arial" panose="020B06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4E1EB8C-8C3F-4AAB-8813-3C7E505E64C1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000924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4E1EB8C-8C3F-4AAB-8813-3C7E505E64C1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906650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4E1EB8C-8C3F-4AAB-8813-3C7E505E64C1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758490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4E1EB8C-8C3F-4AAB-8813-3C7E505E64C1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218044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54050" y="1162050"/>
            <a:ext cx="5575300" cy="3136900"/>
          </a:xfrm>
          <a:prstGeom prst="rect">
            <a:avLst/>
          </a:prstGeo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8182" y="4473892"/>
            <a:ext cx="5505450" cy="3660458"/>
          </a:xfrm>
          <a:prstGeom prst="rect">
            <a:avLst/>
          </a:prstGeom>
        </p:spPr>
        <p:txBody>
          <a:bodyPr/>
          <a:lstStyle/>
          <a:p>
            <a:endParaRPr lang="en-US" sz="13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4E1EB8C-8C3F-4AAB-8813-3C7E505E64C1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6954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54050" y="1162050"/>
            <a:ext cx="5575300" cy="3136900"/>
          </a:xfrm>
          <a:prstGeom prst="rect">
            <a:avLst/>
          </a:prstGeo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8182" y="4473892"/>
            <a:ext cx="5505450" cy="3660458"/>
          </a:xfrm>
          <a:prstGeom prst="rect">
            <a:avLst/>
          </a:prstGeom>
        </p:spPr>
        <p:txBody>
          <a:bodyPr/>
          <a:lstStyle/>
          <a:p>
            <a:endParaRPr lang="en-US" sz="13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4E1EB8C-8C3F-4AAB-8813-3C7E505E64C1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648132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8182" y="4473892"/>
            <a:ext cx="5505450" cy="3938588"/>
          </a:xfrm>
        </p:spPr>
        <p:txBody>
          <a:bodyPr/>
          <a:lstStyle/>
          <a:p>
            <a:pPr marL="285750" marR="0" indent="-285750" algn="just">
              <a:lnSpc>
                <a:spcPts val="138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endParaRPr 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4E1EB8C-8C3F-4AAB-8813-3C7E505E64C1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593467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54050" y="1162050"/>
            <a:ext cx="5575300" cy="3136900"/>
          </a:xfrm>
          <a:prstGeom prst="rect">
            <a:avLst/>
          </a:prstGeo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8182" y="4473891"/>
            <a:ext cx="5505450" cy="4503131"/>
          </a:xfrm>
          <a:prstGeom prst="rect">
            <a:avLst/>
          </a:prstGeom>
        </p:spPr>
        <p:txBody>
          <a:bodyPr/>
          <a:lstStyle/>
          <a:p>
            <a:pPr marL="342900" marR="0" lvl="0" indent="-342900" algn="just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endParaRPr 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4E1EB8C-8C3F-4AAB-8813-3C7E505E64C1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600058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4E1EB8C-8C3F-4AAB-8813-3C7E505E64C1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332436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54050" y="1162050"/>
            <a:ext cx="5575300" cy="3136900"/>
          </a:xfrm>
          <a:prstGeom prst="rect">
            <a:avLst/>
          </a:prstGeo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8182" y="4473891"/>
            <a:ext cx="5505450" cy="4503131"/>
          </a:xfrm>
          <a:prstGeom prst="rect">
            <a:avLst/>
          </a:prstGeom>
        </p:spPr>
        <p:txBody>
          <a:bodyPr/>
          <a:lstStyle/>
          <a:p>
            <a:pPr marL="342900" marR="0" lvl="0" indent="-342900" algn="just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endParaRPr 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4E1EB8C-8C3F-4AAB-8813-3C7E505E64C1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35127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E8EC82-8089-F50B-A013-4AEF78FEC1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DEDCE8F-B4C7-8129-9A33-2B6550BEB06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6" indent="0" algn="ctr">
              <a:buNone/>
              <a:defRPr sz="2000"/>
            </a:lvl2pPr>
            <a:lvl3pPr marL="914411" indent="0" algn="ctr">
              <a:buNone/>
              <a:defRPr sz="1800"/>
            </a:lvl3pPr>
            <a:lvl4pPr marL="1371617" indent="0" algn="ctr">
              <a:buNone/>
              <a:defRPr sz="1600"/>
            </a:lvl4pPr>
            <a:lvl5pPr marL="1828823" indent="0" algn="ctr">
              <a:buNone/>
              <a:defRPr sz="1600"/>
            </a:lvl5pPr>
            <a:lvl6pPr marL="2286029" indent="0" algn="ctr">
              <a:buNone/>
              <a:defRPr sz="1600"/>
            </a:lvl6pPr>
            <a:lvl7pPr marL="2743234" indent="0" algn="ctr">
              <a:buNone/>
              <a:defRPr sz="1600"/>
            </a:lvl7pPr>
            <a:lvl8pPr marL="3200440" indent="0" algn="ctr">
              <a:buNone/>
              <a:defRPr sz="1600"/>
            </a:lvl8pPr>
            <a:lvl9pPr marL="3657646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71F4F52-B909-1554-DA78-7137BF6D76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0E21A8-4753-4940-9597-B10ACD2D0D45}" type="datetimeFigureOut">
              <a:rPr lang="en-US" smtClean="0"/>
              <a:t>9/10/2024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34296CF-4C50-4645-6147-CBB50179D8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2F7E71E-5CD8-D44A-07D7-33276AA5BB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8C3DAA-7AC7-4142-81DE-EDDAF0AC74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266260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981901-89FC-C84D-01B8-F962E2BD73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1253204-437E-2F47-0F25-644797E7153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1143EAD-C206-1F8F-C5CD-E851C7DCE4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0E21A8-4753-4940-9597-B10ACD2D0D45}" type="datetimeFigureOut">
              <a:rPr lang="en-US" smtClean="0"/>
              <a:t>9/10/2024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E7A0E06-1E15-B2EC-2492-902D78BC04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C8B4A56-4A8E-0E93-BC77-241F89018C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8C3DAA-7AC7-4142-81DE-EDDAF0AC74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13269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80A9DA2-3984-FB3D-2583-B3B8C4847B1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899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822E255-D969-1886-B381-5668553A08B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199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D0AE495-B4CB-29F9-5922-655871EF99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0E21A8-4753-4940-9597-B10ACD2D0D45}" type="datetimeFigureOut">
              <a:rPr lang="en-US" smtClean="0"/>
              <a:t>9/10/2024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34C767F-1C6A-EE17-6E1D-22084E609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8525B54-129D-A7B8-3F88-2DDAE0A25D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8C3DAA-7AC7-4142-81DE-EDDAF0AC74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29428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4D232A93-F0A1-A3DA-AD7F-BE63848830B8}"/>
              </a:ext>
            </a:extLst>
          </p:cNvPr>
          <p:cNvSpPr/>
          <p:nvPr userDrawn="1"/>
        </p:nvSpPr>
        <p:spPr>
          <a:xfrm>
            <a:off x="-19637" y="0"/>
            <a:ext cx="12192000" cy="1156029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E6F8871-C3AC-0D68-A041-C1A7597006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4508" y="209271"/>
            <a:ext cx="9823513" cy="854371"/>
          </a:xfrm>
        </p:spPr>
        <p:txBody>
          <a:bodyPr/>
          <a:lstStyle>
            <a:lvl1pPr>
              <a:defRPr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0E66ED6-6C94-ECA1-AB0C-0AD72569FC4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4F2C618-E1A2-6D13-E84F-0A1062C97F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0E21A8-4753-4940-9597-B10ACD2D0D45}" type="datetimeFigureOut">
              <a:rPr lang="en-US" smtClean="0"/>
              <a:t>9/10/2024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E4101CB-437E-8015-469F-7BF071E569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F583BF9-6A36-EC6F-3B58-0170E31DEB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8C3DAA-7AC7-4142-81DE-EDDAF0AC74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07826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E66A00-39C0-A0D9-E5E4-257FA029EE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2" y="1709738"/>
            <a:ext cx="10515600" cy="2852737"/>
          </a:xfrm>
        </p:spPr>
        <p:txBody>
          <a:bodyPr anchor="b"/>
          <a:lstStyle>
            <a:lvl1pPr>
              <a:defRPr sz="60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1009A8C-24AF-B739-1BBD-F3116F1E899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2" y="4589464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6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11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1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2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2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3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4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4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4E7AD2B-2DCA-91A2-8876-504EE97553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0E21A8-4753-4940-9597-B10ACD2D0D45}" type="datetimeFigureOut">
              <a:rPr lang="en-US" smtClean="0"/>
              <a:t>9/10/2024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DC78636-79E5-59CD-5269-7AFB3D8CF5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5B552EE-741E-EB07-6715-C8AE310630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8C3DAA-7AC7-4142-81DE-EDDAF0AC74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22447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E6489E-DABB-4C7D-17DD-5409C97B0C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367F25-9C81-F5FE-F615-84EA7514C39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1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268107C-9B77-F981-1E29-D82D533A533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1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9D980ED-63CF-BAF4-0005-2F5CC71792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0E21A8-4753-4940-9597-B10ACD2D0D45}" type="datetimeFigureOut">
              <a:rPr lang="en-US" smtClean="0"/>
              <a:t>9/10/2024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256FC9B-598E-DEB5-9ACC-6ACA5C9F21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5B1486F-C5A7-AFE2-AE29-DF14C5D5B1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8C3DAA-7AC7-4142-81DE-EDDAF0AC74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55962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5103E4-930F-406B-353A-511BE74E1D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9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4BEF533-A0F4-F559-35FB-BD6DAB00006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6" indent="0">
              <a:buNone/>
              <a:defRPr sz="2000" b="1"/>
            </a:lvl2pPr>
            <a:lvl3pPr marL="914411" indent="0">
              <a:buNone/>
              <a:defRPr sz="1800" b="1"/>
            </a:lvl3pPr>
            <a:lvl4pPr marL="1371617" indent="0">
              <a:buNone/>
              <a:defRPr sz="1600" b="1"/>
            </a:lvl4pPr>
            <a:lvl5pPr marL="1828823" indent="0">
              <a:buNone/>
              <a:defRPr sz="1600" b="1"/>
            </a:lvl5pPr>
            <a:lvl6pPr marL="2286029" indent="0">
              <a:buNone/>
              <a:defRPr sz="1600" b="1"/>
            </a:lvl6pPr>
            <a:lvl7pPr marL="2743234" indent="0">
              <a:buNone/>
              <a:defRPr sz="1600" b="1"/>
            </a:lvl7pPr>
            <a:lvl8pPr marL="3200440" indent="0">
              <a:buNone/>
              <a:defRPr sz="1600" b="1"/>
            </a:lvl8pPr>
            <a:lvl9pPr marL="3657646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2B63E92-58E6-8E73-2ADC-6FFD0454372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9" y="2505076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672976E-1005-CCA5-0E9D-74E59561E39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2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6" indent="0">
              <a:buNone/>
              <a:defRPr sz="2000" b="1"/>
            </a:lvl2pPr>
            <a:lvl3pPr marL="914411" indent="0">
              <a:buNone/>
              <a:defRPr sz="1800" b="1"/>
            </a:lvl3pPr>
            <a:lvl4pPr marL="1371617" indent="0">
              <a:buNone/>
              <a:defRPr sz="1600" b="1"/>
            </a:lvl4pPr>
            <a:lvl5pPr marL="1828823" indent="0">
              <a:buNone/>
              <a:defRPr sz="1600" b="1"/>
            </a:lvl5pPr>
            <a:lvl6pPr marL="2286029" indent="0">
              <a:buNone/>
              <a:defRPr sz="1600" b="1"/>
            </a:lvl6pPr>
            <a:lvl7pPr marL="2743234" indent="0">
              <a:buNone/>
              <a:defRPr sz="1600" b="1"/>
            </a:lvl7pPr>
            <a:lvl8pPr marL="3200440" indent="0">
              <a:buNone/>
              <a:defRPr sz="1600" b="1"/>
            </a:lvl8pPr>
            <a:lvl9pPr marL="3657646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9AB567E-B198-32DE-63AD-92F16FD3571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2" y="2505076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D5F33A0-AAEE-D288-0CD0-9745AB0D70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0E21A8-4753-4940-9597-B10ACD2D0D45}" type="datetimeFigureOut">
              <a:rPr lang="en-US" smtClean="0"/>
              <a:t>9/10/2024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D077ED0-7C41-B363-59B3-0324CDDBAD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E4DC839-4E17-408E-A0AD-2BEBAEF2DD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8C3DAA-7AC7-4142-81DE-EDDAF0AC74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87384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EFFED1-EE97-F92D-05D1-C13F933175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FDCE3C1-E59A-96EF-8E49-0C4BB29770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0E21A8-4753-4940-9597-B10ACD2D0D45}" type="datetimeFigureOut">
              <a:rPr lang="en-US" smtClean="0"/>
              <a:t>9/10/2024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ECE3AF3-B4F4-842C-2B02-DC2838A8CC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D9E2570-CF99-589E-C496-73A063385D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8C3DAA-7AC7-4142-81DE-EDDAF0AC74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47927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6E44E62-222F-E43D-1758-2B9CBE4787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0E21A8-4753-4940-9597-B10ACD2D0D45}" type="datetimeFigureOut">
              <a:rPr lang="en-US" smtClean="0"/>
              <a:t>9/10/2024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7C676D4-281D-C3F5-3008-90B35B7F98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AB28C93-B5AE-7698-8053-851E247ACB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8C3DAA-7AC7-4142-81DE-EDDAF0AC74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07830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78D31C-8F04-3912-E7E6-8F36E94511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90" y="457200"/>
            <a:ext cx="3932236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2545109-5C44-282C-6E91-D5A1050612F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1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05688B1-A89B-D5DC-277A-71AAA529262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90" y="2057400"/>
            <a:ext cx="3932236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6" indent="0">
              <a:buNone/>
              <a:defRPr sz="1400"/>
            </a:lvl2pPr>
            <a:lvl3pPr marL="914411" indent="0">
              <a:buNone/>
              <a:defRPr sz="1200"/>
            </a:lvl3pPr>
            <a:lvl4pPr marL="1371617" indent="0">
              <a:buNone/>
              <a:defRPr sz="1000"/>
            </a:lvl4pPr>
            <a:lvl5pPr marL="1828823" indent="0">
              <a:buNone/>
              <a:defRPr sz="1000"/>
            </a:lvl5pPr>
            <a:lvl6pPr marL="2286029" indent="0">
              <a:buNone/>
              <a:defRPr sz="1000"/>
            </a:lvl6pPr>
            <a:lvl7pPr marL="2743234" indent="0">
              <a:buNone/>
              <a:defRPr sz="1000"/>
            </a:lvl7pPr>
            <a:lvl8pPr marL="3200440" indent="0">
              <a:buNone/>
              <a:defRPr sz="1000"/>
            </a:lvl8pPr>
            <a:lvl9pPr marL="3657646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422A6C3-C6CE-4AA2-B3E5-0EBD553DC5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0E21A8-4753-4940-9597-B10ACD2D0D45}" type="datetimeFigureOut">
              <a:rPr lang="en-US" smtClean="0"/>
              <a:t>9/10/2024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B5F7E10-F5DF-3618-414A-A532743474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6E4A70E-3878-6C28-53CB-D2302657B4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8C3DAA-7AC7-4142-81DE-EDDAF0AC74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92964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ACCF5BC-E285-4B22-CC7C-3DC5EC9602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90" y="457200"/>
            <a:ext cx="3932236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4A42B67-BCE9-3489-2B7F-692F9647EE8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1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6" indent="0">
              <a:buNone/>
              <a:defRPr sz="2800"/>
            </a:lvl2pPr>
            <a:lvl3pPr marL="914411" indent="0">
              <a:buNone/>
              <a:defRPr sz="2400"/>
            </a:lvl3pPr>
            <a:lvl4pPr marL="1371617" indent="0">
              <a:buNone/>
              <a:defRPr sz="2000"/>
            </a:lvl4pPr>
            <a:lvl5pPr marL="1828823" indent="0">
              <a:buNone/>
              <a:defRPr sz="2000"/>
            </a:lvl5pPr>
            <a:lvl6pPr marL="2286029" indent="0">
              <a:buNone/>
              <a:defRPr sz="2000"/>
            </a:lvl6pPr>
            <a:lvl7pPr marL="2743234" indent="0">
              <a:buNone/>
              <a:defRPr sz="2000"/>
            </a:lvl7pPr>
            <a:lvl8pPr marL="3200440" indent="0">
              <a:buNone/>
              <a:defRPr sz="2000"/>
            </a:lvl8pPr>
            <a:lvl9pPr marL="3657646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B60B253-4EA0-03E8-7527-5932D8D4B91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90" y="2057400"/>
            <a:ext cx="3932236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6" indent="0">
              <a:buNone/>
              <a:defRPr sz="1400"/>
            </a:lvl2pPr>
            <a:lvl3pPr marL="914411" indent="0">
              <a:buNone/>
              <a:defRPr sz="1200"/>
            </a:lvl3pPr>
            <a:lvl4pPr marL="1371617" indent="0">
              <a:buNone/>
              <a:defRPr sz="1000"/>
            </a:lvl4pPr>
            <a:lvl5pPr marL="1828823" indent="0">
              <a:buNone/>
              <a:defRPr sz="1000"/>
            </a:lvl5pPr>
            <a:lvl6pPr marL="2286029" indent="0">
              <a:buNone/>
              <a:defRPr sz="1000"/>
            </a:lvl6pPr>
            <a:lvl7pPr marL="2743234" indent="0">
              <a:buNone/>
              <a:defRPr sz="1000"/>
            </a:lvl7pPr>
            <a:lvl8pPr marL="3200440" indent="0">
              <a:buNone/>
              <a:defRPr sz="1000"/>
            </a:lvl8pPr>
            <a:lvl9pPr marL="3657646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1B541B0-DDE8-ED63-6B4D-861784C4B5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0E21A8-4753-4940-9597-B10ACD2D0D45}" type="datetimeFigureOut">
              <a:rPr lang="en-US" smtClean="0"/>
              <a:t>9/10/2024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30DDD0B-61A8-BB22-69F2-59F637856A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42B5729-23A7-29B9-2A7A-024835D769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8C3DAA-7AC7-4142-81DE-EDDAF0AC74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73443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B6EDDE2-1529-F18B-6EAA-5B7DFCF3A7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2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82B4B60-86AE-ED7C-1444-36D1517B997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2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5F684A2-EB8B-CE9C-93D2-6FBE556551C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1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0E21A8-4753-4940-9597-B10ACD2D0D45}" type="datetimeFigureOut">
              <a:rPr lang="en-US" smtClean="0"/>
              <a:t>9/10/2024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CBEE6EC-F2D9-CC5F-3B65-B44BC862737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2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6EF1092-4626-723D-6714-D9FED0B111A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1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8C3DAA-7AC7-4142-81DE-EDDAF0AC74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97373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11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3" indent="-228603" algn="l" defTabSz="914411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8" indent="-228603" algn="l" defTabSz="914411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14" indent="-228603" algn="l" defTabSz="914411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20" indent="-228603" algn="l" defTabSz="914411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26" indent="-228603" algn="l" defTabSz="914411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32" indent="-228603" algn="l" defTabSz="914411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37" indent="-228603" algn="l" defTabSz="914411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43" indent="-228603" algn="l" defTabSz="914411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48" indent="-228603" algn="l" defTabSz="914411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1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6" algn="l" defTabSz="91441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11" algn="l" defTabSz="91441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17" algn="l" defTabSz="91441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23" algn="l" defTabSz="91441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29" algn="l" defTabSz="91441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34" algn="l" defTabSz="91441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40" algn="l" defTabSz="91441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46" algn="l" defTabSz="91441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D46B0842-6376-58B0-B8D0-C2F66C6647F4}"/>
              </a:ext>
            </a:extLst>
          </p:cNvPr>
          <p:cNvSpPr/>
          <p:nvPr/>
        </p:nvSpPr>
        <p:spPr>
          <a:xfrm>
            <a:off x="0" y="0"/>
            <a:ext cx="12192000" cy="4503634"/>
          </a:xfrm>
          <a:prstGeom prst="rect">
            <a:avLst/>
          </a:prstGeom>
          <a:solidFill>
            <a:srgbClr val="1F4E7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95FAF92-6E43-B204-D962-E28D6D62AA8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080261" y="1788935"/>
            <a:ext cx="9824752" cy="2387600"/>
          </a:xfrm>
        </p:spPr>
        <p:txBody>
          <a:bodyPr>
            <a:normAutofit/>
          </a:bodyPr>
          <a:lstStyle/>
          <a:p>
            <a:pPr algn="l"/>
            <a:r>
              <a:rPr lang="en-US" sz="4400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Gardena Boulevard Revitalization Program –</a:t>
            </a:r>
            <a:br>
              <a:rPr lang="en-US" sz="4400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</a:br>
            <a:r>
              <a:rPr lang="en-US" sz="4400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Façade Improvement Design</a:t>
            </a:r>
            <a:endParaRPr lang="en-US" sz="4400" b="1" dirty="0">
              <a:solidFill>
                <a:schemeClr val="bg1"/>
              </a:solidFill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DFD8A23-3D19-2220-4895-809CB21A57F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080261" y="4675263"/>
            <a:ext cx="8687680" cy="899459"/>
          </a:xfrm>
        </p:spPr>
        <p:txBody>
          <a:bodyPr/>
          <a:lstStyle/>
          <a:p>
            <a:pPr algn="l"/>
            <a:r>
              <a:rPr lang="en-US" b="1" dirty="0">
                <a:latin typeface="Segoe UI" panose="020B0502040204020203" pitchFamily="34" charset="0"/>
                <a:cs typeface="Segoe UI" panose="020B0502040204020203" pitchFamily="34" charset="0"/>
              </a:rPr>
              <a:t>Gardena Economic Business Advisory Commission (GEBAC)</a:t>
            </a:r>
          </a:p>
          <a:p>
            <a:pPr algn="l"/>
            <a:r>
              <a:rPr lang="en-US" dirty="0">
                <a:latin typeface="Segoe UI" panose="020B0502040204020203" pitchFamily="34" charset="0"/>
                <a:cs typeface="Segoe UI" panose="020B0502040204020203" pitchFamily="34" charset="0"/>
              </a:rPr>
              <a:t>September 10, 2024</a:t>
            </a:r>
          </a:p>
          <a:p>
            <a:endParaRPr lang="en-US" dirty="0"/>
          </a:p>
        </p:txBody>
      </p:sp>
      <p:pic>
        <p:nvPicPr>
          <p:cNvPr id="6" name="Picture 5" descr="Logo&#10;&#10;Description automatically generated">
            <a:extLst>
              <a:ext uri="{FF2B5EF4-FFF2-40B4-BE49-F238E27FC236}">
                <a16:creationId xmlns:a16="http://schemas.microsoft.com/office/drawing/2014/main" id="{5625F7EE-241C-AD37-D4C6-CFD350F3DF9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085" y="2622379"/>
            <a:ext cx="1553057" cy="15541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263486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CC3E7-32D4-9923-3188-E66F358C7F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400" dirty="0"/>
              <a:t>Current Façade Design</a:t>
            </a:r>
            <a:endParaRPr lang="en-US" dirty="0"/>
          </a:p>
        </p:txBody>
      </p:sp>
      <p:pic>
        <p:nvPicPr>
          <p:cNvPr id="4" name="Content Placeholder 7" descr="A storefront with signs on the front&#10;&#10;Description automatically generated">
            <a:extLst>
              <a:ext uri="{FF2B5EF4-FFF2-40B4-BE49-F238E27FC236}">
                <a16:creationId xmlns:a16="http://schemas.microsoft.com/office/drawing/2014/main" id="{AE6C4AB3-6D55-62FA-9337-3C3F7024CC4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895910" y="1299263"/>
            <a:ext cx="8400180" cy="5479806"/>
          </a:xfrm>
        </p:spPr>
      </p:pic>
    </p:spTree>
    <p:extLst>
      <p:ext uri="{BB962C8B-B14F-4D97-AF65-F5344CB8AC3E}">
        <p14:creationId xmlns:p14="http://schemas.microsoft.com/office/powerpoint/2010/main" val="15175456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1EBFCA-0BEF-FA19-8B07-2672C121FE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400" dirty="0"/>
              <a:t>Façade Design - Workshop Ideas</a:t>
            </a: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A6B3C96-AC97-37B0-28B4-F9F7DA2B41F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50616" r="52497"/>
          <a:stretch/>
        </p:blipFill>
        <p:spPr>
          <a:xfrm>
            <a:off x="120247" y="2019598"/>
            <a:ext cx="3624834" cy="338673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DF01E07-FD35-939B-2DCC-A7B56706739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3318" r="23637" b="50000"/>
          <a:stretch/>
        </p:blipFill>
        <p:spPr>
          <a:xfrm>
            <a:off x="8012281" y="2019598"/>
            <a:ext cx="4047744" cy="3429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81EB7000-2ACD-67E6-79C2-887AB4E6149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46955" t="50787" b="4096"/>
          <a:stretch/>
        </p:blipFill>
        <p:spPr>
          <a:xfrm>
            <a:off x="3810828" y="2117770"/>
            <a:ext cx="4306394" cy="32918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854871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F2D6B4C-12D6-FF14-813D-32CD662961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400" dirty="0"/>
              <a:t>Façade Design Recommendations</a:t>
            </a:r>
            <a:endParaRPr lang="en-US" dirty="0"/>
          </a:p>
        </p:txBody>
      </p:sp>
      <p:sp>
        <p:nvSpPr>
          <p:cNvPr id="4" name="Slide Number Placeholder 4">
            <a:extLst>
              <a:ext uri="{FF2B5EF4-FFF2-40B4-BE49-F238E27FC236}">
                <a16:creationId xmlns:a16="http://schemas.microsoft.com/office/drawing/2014/main" id="{75D7B590-5B72-14D5-6F31-1F0E2D9921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159828" y="6492875"/>
            <a:ext cx="2743200" cy="365125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fld id="{F7E1A54F-6344-A247-9B9D-D6F9EAD9F47C}" type="slidenum">
              <a:rPr lang="en-US" sz="1100">
                <a:solidFill>
                  <a:schemeClr val="tx1">
                    <a:lumMod val="50000"/>
                    <a:lumOff val="50000"/>
                  </a:schemeClr>
                </a:solidFill>
              </a:rPr>
              <a:pPr>
                <a:spcAft>
                  <a:spcPts val="600"/>
                </a:spcAft>
              </a:pPr>
              <a:t>12</a:t>
            </a:fld>
            <a:endParaRPr lang="en-US" sz="11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pic>
        <p:nvPicPr>
          <p:cNvPr id="5" name="Picture 4" descr="A drawing of a storefront&#10;&#10;Description automatically generated">
            <a:extLst>
              <a:ext uri="{FF2B5EF4-FFF2-40B4-BE49-F238E27FC236}">
                <a16:creationId xmlns:a16="http://schemas.microsoft.com/office/drawing/2014/main" id="{8E7056F9-3F92-B335-833C-653F2C12C2F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10188"/>
          <a:stretch/>
        </p:blipFill>
        <p:spPr>
          <a:xfrm>
            <a:off x="2645228" y="1422599"/>
            <a:ext cx="6980499" cy="5070276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0B7E3692-32A4-1421-B954-181D65B84E52}"/>
              </a:ext>
            </a:extLst>
          </p:cNvPr>
          <p:cNvSpPr txBox="1"/>
          <p:nvPr/>
        </p:nvSpPr>
        <p:spPr>
          <a:xfrm>
            <a:off x="9829800" y="5574725"/>
            <a:ext cx="23622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New Facade Paint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EB4268D-9FBC-BD41-EC0D-9D3C3876DB75}"/>
              </a:ext>
            </a:extLst>
          </p:cNvPr>
          <p:cNvSpPr txBox="1"/>
          <p:nvPr/>
        </p:nvSpPr>
        <p:spPr>
          <a:xfrm>
            <a:off x="598715" y="4556452"/>
            <a:ext cx="184244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dirty="0"/>
              <a:t>New Blade Sign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B8E8DB0-D41F-8C40-77EF-7EE37BF87306}"/>
              </a:ext>
            </a:extLst>
          </p:cNvPr>
          <p:cNvSpPr txBox="1"/>
          <p:nvPr/>
        </p:nvSpPr>
        <p:spPr>
          <a:xfrm>
            <a:off x="9829800" y="3001042"/>
            <a:ext cx="201661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New Awning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D87AAAF-C919-542B-EB90-AB1E15183FB7}"/>
              </a:ext>
            </a:extLst>
          </p:cNvPr>
          <p:cNvSpPr txBox="1"/>
          <p:nvPr/>
        </p:nvSpPr>
        <p:spPr>
          <a:xfrm>
            <a:off x="150830" y="2130348"/>
            <a:ext cx="2290326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dirty="0"/>
              <a:t>New Street Light</a:t>
            </a:r>
          </a:p>
          <a:p>
            <a:pPr algn="r"/>
            <a:r>
              <a:rPr lang="en-US" dirty="0"/>
              <a:t>(Funded by Public Work’s CIP)</a:t>
            </a:r>
          </a:p>
        </p:txBody>
      </p:sp>
      <p:sp>
        <p:nvSpPr>
          <p:cNvPr id="10" name="Bent-Up Arrow 30">
            <a:extLst>
              <a:ext uri="{FF2B5EF4-FFF2-40B4-BE49-F238E27FC236}">
                <a16:creationId xmlns:a16="http://schemas.microsoft.com/office/drawing/2014/main" id="{50BB2AF6-1352-E1D6-89FE-A8FF39BF8334}"/>
              </a:ext>
            </a:extLst>
          </p:cNvPr>
          <p:cNvSpPr/>
          <p:nvPr/>
        </p:nvSpPr>
        <p:spPr>
          <a:xfrm>
            <a:off x="2472710" y="4365965"/>
            <a:ext cx="2970147" cy="380974"/>
          </a:xfrm>
          <a:prstGeom prst="bentUpArrow">
            <a:avLst>
              <a:gd name="adj1" fmla="val 16428"/>
              <a:gd name="adj2" fmla="val 23571"/>
              <a:gd name="adj3" fmla="val 27858"/>
            </a:avLst>
          </a:prstGeom>
          <a:solidFill>
            <a:schemeClr val="accent1">
              <a:alpha val="59747"/>
            </a:schemeClr>
          </a:solidFill>
          <a:ln w="3175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ight Arrow 31">
            <a:extLst>
              <a:ext uri="{FF2B5EF4-FFF2-40B4-BE49-F238E27FC236}">
                <a16:creationId xmlns:a16="http://schemas.microsoft.com/office/drawing/2014/main" id="{ACDAE52F-BF9D-8D45-CCC8-C11208976627}"/>
              </a:ext>
            </a:extLst>
          </p:cNvPr>
          <p:cNvSpPr/>
          <p:nvPr/>
        </p:nvSpPr>
        <p:spPr>
          <a:xfrm>
            <a:off x="2441155" y="2574598"/>
            <a:ext cx="1227330" cy="154465"/>
          </a:xfrm>
          <a:prstGeom prst="rightArrow">
            <a:avLst/>
          </a:prstGeom>
          <a:solidFill>
            <a:schemeClr val="accent1">
              <a:alpha val="69856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Left Arrow 33">
            <a:extLst>
              <a:ext uri="{FF2B5EF4-FFF2-40B4-BE49-F238E27FC236}">
                <a16:creationId xmlns:a16="http://schemas.microsoft.com/office/drawing/2014/main" id="{389FA4DD-31D7-269F-9901-962123267F50}"/>
              </a:ext>
            </a:extLst>
          </p:cNvPr>
          <p:cNvSpPr/>
          <p:nvPr/>
        </p:nvSpPr>
        <p:spPr>
          <a:xfrm>
            <a:off x="6651171" y="3103669"/>
            <a:ext cx="3178630" cy="124400"/>
          </a:xfrm>
          <a:prstGeom prst="leftArrow">
            <a:avLst/>
          </a:prstGeom>
          <a:solidFill>
            <a:schemeClr val="accent1">
              <a:alpha val="69856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Left Arrow 34">
            <a:extLst>
              <a:ext uri="{FF2B5EF4-FFF2-40B4-BE49-F238E27FC236}">
                <a16:creationId xmlns:a16="http://schemas.microsoft.com/office/drawing/2014/main" id="{7CBC0F1A-9F43-B950-D797-964D557322E2}"/>
              </a:ext>
            </a:extLst>
          </p:cNvPr>
          <p:cNvSpPr/>
          <p:nvPr/>
        </p:nvSpPr>
        <p:spPr>
          <a:xfrm>
            <a:off x="8512627" y="5699125"/>
            <a:ext cx="1317173" cy="124400"/>
          </a:xfrm>
          <a:prstGeom prst="leftArrow">
            <a:avLst/>
          </a:prstGeom>
          <a:solidFill>
            <a:schemeClr val="accent1">
              <a:alpha val="69856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73859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 animBg="1"/>
      <p:bldP spid="11" grpId="0" animBg="1"/>
      <p:bldP spid="12" grpId="0" animBg="1"/>
      <p:bldP spid="1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E22C23-BBB7-8CF9-1C8D-B579CF19F1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400" dirty="0"/>
              <a:t>Façade Improvement Overall Vision</a:t>
            </a:r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4193B01B-4E88-3B29-AA35-62FF118F149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021" y="1938266"/>
            <a:ext cx="5753750" cy="3629702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7F78F2D2-5131-28A8-0C12-0860D90E830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96000" y="1956706"/>
            <a:ext cx="5940774" cy="36297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895241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8D82B5-D5F7-619B-416D-2EE01AD73A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5670" y="209271"/>
            <a:ext cx="11755225" cy="854371"/>
          </a:xfrm>
        </p:spPr>
        <p:txBody>
          <a:bodyPr>
            <a:normAutofit/>
          </a:bodyPr>
          <a:lstStyle/>
          <a:p>
            <a:r>
              <a:rPr lang="en-US" sz="3700" dirty="0"/>
              <a:t>Façade Improvement Program Recommendations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998F0BE-CD5D-3012-7DC0-DC114F4466C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1339" y="1630837"/>
            <a:ext cx="11095349" cy="4546126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US" b="1" dirty="0"/>
              <a:t>1. Paint Program: </a:t>
            </a:r>
            <a:r>
              <a:rPr lang="en-US" dirty="0"/>
              <a:t>Offer 3-Colors (dark/light/accent) Building Frontage Re-Painting Services for Individual Businesses that Apply (Design, Bid, Apply, and Build Process). Recommend Sherwin Williams Gardena Exterior Colors.</a:t>
            </a:r>
          </a:p>
          <a:p>
            <a:pPr marL="0" indent="0">
              <a:buNone/>
            </a:pPr>
            <a:endParaRPr lang="en-US" sz="800" dirty="0"/>
          </a:p>
          <a:p>
            <a:pPr marL="0" indent="0">
              <a:lnSpc>
                <a:spcPct val="100000"/>
              </a:lnSpc>
              <a:buNone/>
            </a:pPr>
            <a:r>
              <a:rPr lang="en-US" b="1" dirty="0"/>
              <a:t>2. Signage Program:</a:t>
            </a:r>
            <a:r>
              <a:rPr lang="en-US" dirty="0"/>
              <a:t> Offer Pre-Designed Blade Signage to Attach to Building Fronts for Individual Businesses that Apply (Design, Bid, Apply, &amp; Build Process) Plus Sidewalk Encroachment Agreements.</a:t>
            </a:r>
          </a:p>
          <a:p>
            <a:pPr marL="0" indent="0">
              <a:lnSpc>
                <a:spcPct val="100000"/>
              </a:lnSpc>
              <a:buNone/>
            </a:pPr>
            <a:endParaRPr lang="en-US" sz="800" b="1" dirty="0"/>
          </a:p>
          <a:p>
            <a:pPr marL="0" indent="0">
              <a:lnSpc>
                <a:spcPct val="100000"/>
              </a:lnSpc>
              <a:buNone/>
            </a:pPr>
            <a:r>
              <a:rPr lang="en-US" b="1" dirty="0"/>
              <a:t>3. Awning Program: </a:t>
            </a:r>
            <a:r>
              <a:rPr lang="en-US" dirty="0"/>
              <a:t>Offer Pre-Designed Awnings to Attach to Building Fronts for Individual Businesses that Apply (Design, Bid, Apply, &amp; Build Process).</a:t>
            </a:r>
          </a:p>
        </p:txBody>
      </p:sp>
    </p:spTree>
    <p:extLst>
      <p:ext uri="{BB962C8B-B14F-4D97-AF65-F5344CB8AC3E}">
        <p14:creationId xmlns:p14="http://schemas.microsoft.com/office/powerpoint/2010/main" val="246597951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46E5BCF9-67A2-72D8-DC5E-D88E3D78BB25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1F4E7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71C00639-F914-FFEA-5C25-1FFB5A9F5E0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02970" y="2820828"/>
            <a:ext cx="10386060" cy="1216343"/>
          </a:xfrm>
        </p:spPr>
        <p:txBody>
          <a:bodyPr>
            <a:normAutofit/>
          </a:bodyPr>
          <a:lstStyle/>
          <a:p>
            <a:r>
              <a:rPr lang="en-US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Long-Term Visions</a:t>
            </a:r>
          </a:p>
        </p:txBody>
      </p:sp>
    </p:spTree>
    <p:extLst>
      <p:ext uri="{BB962C8B-B14F-4D97-AF65-F5344CB8AC3E}">
        <p14:creationId xmlns:p14="http://schemas.microsoft.com/office/powerpoint/2010/main" val="22610375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A7E15812-4E39-E124-F0BC-FDA5DEF819DB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918" t="5111" r="1297" b="7631"/>
          <a:stretch/>
        </p:blipFill>
        <p:spPr>
          <a:xfrm>
            <a:off x="1961984" y="76200"/>
            <a:ext cx="8268031" cy="6705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72863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3718CD2C-70E6-9D94-AE8C-639204153341}"/>
              </a:ext>
            </a:extLst>
          </p:cNvPr>
          <p:cNvSpPr txBox="1">
            <a:spLocks/>
          </p:cNvSpPr>
          <p:nvPr/>
        </p:nvSpPr>
        <p:spPr>
          <a:xfrm>
            <a:off x="734508" y="209271"/>
            <a:ext cx="10847892" cy="854371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2500" lnSpcReduction="10000"/>
          </a:bodyPr>
          <a:lstStyle>
            <a:lvl1pPr algn="l" defTabSz="914411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 dirty="0"/>
              <a:t>Long-Term Vision – Street lightings/Landscaping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22DDDB0-FC92-D135-D55B-8474FEA48BC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59280" y="1327742"/>
            <a:ext cx="8364896" cy="51794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014258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735490-F385-1091-9502-136EB8EE56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4508" y="209271"/>
            <a:ext cx="10847892" cy="854371"/>
          </a:xfrm>
        </p:spPr>
        <p:txBody>
          <a:bodyPr>
            <a:normAutofit fontScale="90000"/>
          </a:bodyPr>
          <a:lstStyle/>
          <a:p>
            <a:r>
              <a:rPr lang="en-US" sz="4400" dirty="0"/>
              <a:t>Long-Term Vision – Façade Improvements</a:t>
            </a:r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CEDB187-10BC-4BBE-1824-BE7B413A50A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30887" y="1269432"/>
            <a:ext cx="9530226" cy="51274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811485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42654D-DEEC-C7B5-B46C-4E902E6E35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4508" y="209271"/>
            <a:ext cx="10840272" cy="854371"/>
          </a:xfrm>
        </p:spPr>
        <p:txBody>
          <a:bodyPr>
            <a:normAutofit fontScale="90000"/>
          </a:bodyPr>
          <a:lstStyle/>
          <a:p>
            <a:r>
              <a:rPr lang="en-US" sz="4400" dirty="0"/>
              <a:t>Long-Term Vision – Pedestrian Crossing</a:t>
            </a: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1467518-902C-AD39-BADC-1DC33F9E01D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04350" y="1218990"/>
            <a:ext cx="7783300" cy="55695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905445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C3227C-BA39-4313-C8E9-BD94D25D08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5FCFBD2-52FB-347C-6B83-A67EC4B35B0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US" sz="2300" dirty="0">
                <a:effectLst/>
                <a:latin typeface="arial" panose="020B0604020202020204" pitchFamily="34" charset="0"/>
              </a:rPr>
              <a:t>On January 23, 2024, the City Council directed staff to partner with Michael Baker International and the Gardena Economic Business Advisory Commission (GEBAC) to develop a Façade Improvement Conceptual Design. </a:t>
            </a:r>
            <a:endParaRPr lang="en-US" sz="2300" dirty="0">
              <a:effectLst/>
              <a:latin typeface="Arial" panose="020B0604020202020204" pitchFamily="34" charset="0"/>
            </a:endParaRPr>
          </a:p>
          <a:p>
            <a:r>
              <a:rPr lang="en-US" sz="2300" dirty="0">
                <a:effectLst/>
                <a:latin typeface="arial" panose="020B0604020202020204" pitchFamily="34" charset="0"/>
              </a:rPr>
              <a:t>GEBAC and Michael Baker International (“Consultant”) conducted four (4) meetings to coordinate and finalize the Façade Improvement Design for Gardena Boulevard. </a:t>
            </a:r>
          </a:p>
          <a:p>
            <a:r>
              <a:rPr lang="en-US" sz="2300" dirty="0">
                <a:effectLst/>
                <a:latin typeface="arial" panose="020B0604020202020204" pitchFamily="34" charset="0"/>
              </a:rPr>
              <a:t>The </a:t>
            </a:r>
            <a:r>
              <a:rPr lang="en-US" sz="2300" dirty="0">
                <a:latin typeface="arial" panose="020B0604020202020204" pitchFamily="34" charset="0"/>
              </a:rPr>
              <a:t>discussion included to identify the </a:t>
            </a:r>
            <a:r>
              <a:rPr lang="en-US" sz="2300" dirty="0">
                <a:effectLst/>
                <a:latin typeface="arial" panose="020B0604020202020204" pitchFamily="34" charset="0"/>
              </a:rPr>
              <a:t>strengths and weaknesses of the current streetscape and the long-term vision for its future.</a:t>
            </a:r>
            <a:endParaRPr lang="en-US" sz="2300" dirty="0"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6322085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735490-F385-1091-9502-136EB8EE56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400" dirty="0"/>
              <a:t>Long-Term Vision – Gateway Sign</a:t>
            </a: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05D6D81-E217-2D56-CAA0-4916AC70BD1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21578" y="1247470"/>
            <a:ext cx="9038678" cy="53209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868186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6D2D7E-71CF-4A47-2CF0-096F9C09FD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Recommendation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D4822A0-A63C-8872-76E5-31130D06AB9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indent="-514350" algn="l">
              <a:buFont typeface="+mj-lt"/>
              <a:buAutoNum type="arabicPeriod"/>
            </a:pPr>
            <a:r>
              <a:rPr lang="en-US" i="0" u="none" strike="noStrike" baseline="0" dirty="0">
                <a:latin typeface="Arial-BoldMT"/>
              </a:rPr>
              <a:t>Review the Gardena Economic Business Advisory Commission (GEBAC)’s recommendations on the Façade Improvement Conceptual Design prepared by Michael Baker International for the Gardena Boulevard Revitalization Program.</a:t>
            </a:r>
          </a:p>
          <a:p>
            <a:pPr marL="514350" indent="-514350" algn="l">
              <a:buFont typeface="+mj-lt"/>
              <a:buAutoNum type="arabicPeriod"/>
            </a:pPr>
            <a:r>
              <a:rPr lang="en-US" i="0" u="none" strike="noStrike" baseline="0" dirty="0">
                <a:latin typeface="Arial-BoldMT"/>
              </a:rPr>
              <a:t>Provide direction to GEBAC to draft the program guidelines for implementing the Façade Improvement Conceptual Design, utilizing the $2 million state earmark.</a:t>
            </a:r>
            <a:endParaRPr lang="en-US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7605120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A08202E-8BAB-B569-54A8-B9CC37EEFE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4508" y="209271"/>
            <a:ext cx="11175552" cy="854371"/>
          </a:xfrm>
        </p:spPr>
        <p:txBody>
          <a:bodyPr>
            <a:normAutofit fontScale="90000"/>
          </a:bodyPr>
          <a:lstStyle/>
          <a:p>
            <a:r>
              <a:rPr lang="en-US" dirty="0"/>
              <a:t>Gardena Blvd Revitalization Grant Program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13053D4-8B8A-EF60-ECD5-19E25374FBB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City of Gardena was awarded </a:t>
            </a:r>
            <a:r>
              <a:rPr lang="en-US" b="1" dirty="0"/>
              <a:t>$2 Million </a:t>
            </a:r>
            <a:r>
              <a:rPr lang="en-US" dirty="0"/>
              <a:t>State Earmark for the revitalization of Gardena Boulevard.</a:t>
            </a:r>
          </a:p>
          <a:p>
            <a:r>
              <a:rPr lang="en-US" b="1" dirty="0"/>
              <a:t>Commercial Façade Improvement </a:t>
            </a:r>
            <a:r>
              <a:rPr lang="en-US" dirty="0"/>
              <a:t>was selected as a grant activity to enhance the boulevard, creating a more inviting and modern atmosphere.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5718445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B16EB4-0177-34DD-EDDE-5F72887BE9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W. Gardena Blvd</a:t>
            </a:r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5E3B17CA-DC71-9322-02EF-FD3D0E83F07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"/>
          <a:srcRect r="15442" b="50000"/>
          <a:stretch/>
        </p:blipFill>
        <p:spPr>
          <a:xfrm>
            <a:off x="609600" y="1362106"/>
            <a:ext cx="10180320" cy="51644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225190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B16EB4-0177-34DD-EDDE-5F72887BE9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W. Gardena Blvd Walking Distances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2E2EF2C-E989-4CE5-9D85-9ECBDC0B53B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50000"/>
          <a:stretch/>
        </p:blipFill>
        <p:spPr>
          <a:xfrm>
            <a:off x="0" y="1351457"/>
            <a:ext cx="12100802" cy="51907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30566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0FE65E-0D15-966F-217F-AB5F9530A1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W. Gardena Blvd Context Zones 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B9101D46-2F6A-D272-7F9E-C1AE726145D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2649" b="3414"/>
          <a:stretch/>
        </p:blipFill>
        <p:spPr>
          <a:xfrm>
            <a:off x="237241" y="1205363"/>
            <a:ext cx="11717518" cy="5652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650072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B16EB4-0177-34DD-EDDE-5F72887BE9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4508" y="209271"/>
            <a:ext cx="11030144" cy="854371"/>
          </a:xfrm>
        </p:spPr>
        <p:txBody>
          <a:bodyPr>
            <a:normAutofit fontScale="90000"/>
          </a:bodyPr>
          <a:lstStyle/>
          <a:p>
            <a:r>
              <a:rPr lang="en-US" dirty="0"/>
              <a:t>W. Gardena Blvd Core – </a:t>
            </a:r>
            <a:r>
              <a:rPr lang="en-US" sz="3200" dirty="0">
                <a:solidFill>
                  <a:srgbClr val="FFFF00"/>
                </a:solidFill>
              </a:rPr>
              <a:t>Approx. 60 Businesses</a:t>
            </a:r>
            <a:endParaRPr lang="en-US" dirty="0">
              <a:solidFill>
                <a:srgbClr val="FFFF00"/>
              </a:solidFill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421D43A1-E3B1-4612-81F7-BE01EFC0312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1289758"/>
            <a:ext cx="12180983" cy="5568241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D6B7FE83-E5F0-DB22-4A23-4551D1CC3001}"/>
              </a:ext>
            </a:extLst>
          </p:cNvPr>
          <p:cNvSpPr txBox="1"/>
          <p:nvPr/>
        </p:nvSpPr>
        <p:spPr>
          <a:xfrm rot="19244927">
            <a:off x="4165656" y="2236098"/>
            <a:ext cx="1799398" cy="369332"/>
          </a:xfrm>
          <a:prstGeom prst="rect">
            <a:avLst/>
          </a:prstGeom>
          <a:solidFill>
            <a:schemeClr val="dk2">
              <a:tint val="40000"/>
              <a:hueOff val="0"/>
              <a:satOff val="0"/>
              <a:lumOff val="0"/>
              <a:alpha val="56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dirty="0" err="1"/>
              <a:t>Budlong</a:t>
            </a:r>
            <a:r>
              <a:rPr lang="en-US" dirty="0"/>
              <a:t> Ave. 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7765734-276C-FCA9-CFCF-360756A0D2A8}"/>
              </a:ext>
            </a:extLst>
          </p:cNvPr>
          <p:cNvSpPr txBox="1"/>
          <p:nvPr/>
        </p:nvSpPr>
        <p:spPr>
          <a:xfrm rot="17986330">
            <a:off x="8535041" y="3244333"/>
            <a:ext cx="1585135" cy="369332"/>
          </a:xfrm>
          <a:prstGeom prst="rect">
            <a:avLst/>
          </a:prstGeom>
          <a:solidFill>
            <a:schemeClr val="bg2">
              <a:lumMod val="50000"/>
              <a:alpha val="50051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Vermont Ave. </a:t>
            </a:r>
          </a:p>
        </p:txBody>
      </p:sp>
      <p:sp>
        <p:nvSpPr>
          <p:cNvPr id="9" name="Freeform 14">
            <a:extLst>
              <a:ext uri="{FF2B5EF4-FFF2-40B4-BE49-F238E27FC236}">
                <a16:creationId xmlns:a16="http://schemas.microsoft.com/office/drawing/2014/main" id="{325ED378-F1BF-6B4F-251C-48DF31907ABD}"/>
              </a:ext>
            </a:extLst>
          </p:cNvPr>
          <p:cNvSpPr/>
          <p:nvPr/>
        </p:nvSpPr>
        <p:spPr>
          <a:xfrm>
            <a:off x="3512380" y="2955777"/>
            <a:ext cx="5483880" cy="2533846"/>
          </a:xfrm>
          <a:custGeom>
            <a:avLst/>
            <a:gdLst>
              <a:gd name="connsiteX0" fmla="*/ 798653 w 5185458"/>
              <a:gd name="connsiteY0" fmla="*/ 0 h 2395959"/>
              <a:gd name="connsiteX1" fmla="*/ 5185458 w 5185458"/>
              <a:gd name="connsiteY1" fmla="*/ 1446835 h 2395959"/>
              <a:gd name="connsiteX2" fmla="*/ 4629873 w 5185458"/>
              <a:gd name="connsiteY2" fmla="*/ 2395959 h 2395959"/>
              <a:gd name="connsiteX3" fmla="*/ 0 w 5185458"/>
              <a:gd name="connsiteY3" fmla="*/ 590308 h 2395959"/>
              <a:gd name="connsiteX4" fmla="*/ 798653 w 5185458"/>
              <a:gd name="connsiteY4" fmla="*/ 0 h 23959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85458" h="2395959">
                <a:moveTo>
                  <a:pt x="798653" y="0"/>
                </a:moveTo>
                <a:lnTo>
                  <a:pt x="5185458" y="1446835"/>
                </a:lnTo>
                <a:lnTo>
                  <a:pt x="4629873" y="2395959"/>
                </a:lnTo>
                <a:lnTo>
                  <a:pt x="0" y="590308"/>
                </a:lnTo>
                <a:lnTo>
                  <a:pt x="798653" y="0"/>
                </a:lnTo>
                <a:close/>
              </a:path>
            </a:pathLst>
          </a:custGeom>
          <a:solidFill>
            <a:srgbClr val="FFC000">
              <a:alpha val="36000"/>
            </a:srgb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964036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46E5BCF9-67A2-72D8-DC5E-D88E3D78BB25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1F4E7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71C00639-F914-FFEA-5C25-1FFB5A9F5E0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767488"/>
            <a:ext cx="9144000" cy="1216343"/>
          </a:xfrm>
        </p:spPr>
        <p:txBody>
          <a:bodyPr/>
          <a:lstStyle/>
          <a:p>
            <a:r>
              <a:rPr lang="en-US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Façade Designs</a:t>
            </a:r>
          </a:p>
        </p:txBody>
      </p:sp>
    </p:spTree>
    <p:extLst>
      <p:ext uri="{BB962C8B-B14F-4D97-AF65-F5344CB8AC3E}">
        <p14:creationId xmlns:p14="http://schemas.microsoft.com/office/powerpoint/2010/main" val="139894716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126F6035-8D31-0FC0-5CA8-D0DA41F7F9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Streetscape Spaces and Places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9B9AD02-918A-819B-7031-A4D3076DB93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0068" y="1330351"/>
            <a:ext cx="10058511" cy="55276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171297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3644</TotalTime>
  <Words>430</Words>
  <Application>Microsoft Office PowerPoint</Application>
  <PresentationFormat>Widescreen</PresentationFormat>
  <Paragraphs>63</Paragraphs>
  <Slides>21</Slides>
  <Notes>21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9" baseType="lpstr">
      <vt:lpstr>Arial-BoldMT</vt:lpstr>
      <vt:lpstr>arial</vt:lpstr>
      <vt:lpstr>arial</vt:lpstr>
      <vt:lpstr>Calibri</vt:lpstr>
      <vt:lpstr>Calibri Light</vt:lpstr>
      <vt:lpstr>Segoe UI</vt:lpstr>
      <vt:lpstr>Times New Roman</vt:lpstr>
      <vt:lpstr>Office Theme</vt:lpstr>
      <vt:lpstr>Gardena Boulevard Revitalization Program – Façade Improvement Design</vt:lpstr>
      <vt:lpstr>Background</vt:lpstr>
      <vt:lpstr>Gardena Blvd Revitalization Grant Program</vt:lpstr>
      <vt:lpstr>W. Gardena Blvd</vt:lpstr>
      <vt:lpstr>W. Gardena Blvd Walking Distances</vt:lpstr>
      <vt:lpstr>W. Gardena Blvd Context Zones </vt:lpstr>
      <vt:lpstr>W. Gardena Blvd Core – Approx. 60 Businesses</vt:lpstr>
      <vt:lpstr>Façade Designs</vt:lpstr>
      <vt:lpstr>Streetscape Spaces and Places</vt:lpstr>
      <vt:lpstr>Current Façade Design</vt:lpstr>
      <vt:lpstr>Façade Design - Workshop Ideas</vt:lpstr>
      <vt:lpstr>Façade Design Recommendations</vt:lpstr>
      <vt:lpstr>Façade Improvement Overall Vision</vt:lpstr>
      <vt:lpstr>Façade Improvement Program Recommendations</vt:lpstr>
      <vt:lpstr>Long-Term Visions</vt:lpstr>
      <vt:lpstr>PowerPoint Presentation</vt:lpstr>
      <vt:lpstr>PowerPoint Presentation</vt:lpstr>
      <vt:lpstr>Long-Term Vision – Façade Improvements</vt:lpstr>
      <vt:lpstr>Long-Term Vision – Pedestrian Crossing</vt:lpstr>
      <vt:lpstr>Long-Term Vision – Gateway Sign</vt:lpstr>
      <vt:lpstr>Recommendation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Commercial façade improvement program</dc:title>
  <dc:creator>Jackie Choi</dc:creator>
  <cp:lastModifiedBy>Jackie Choi</cp:lastModifiedBy>
  <cp:revision>88</cp:revision>
  <cp:lastPrinted>2023-03-15T00:57:57Z</cp:lastPrinted>
  <dcterms:created xsi:type="dcterms:W3CDTF">2023-03-13T19:39:32Z</dcterms:created>
  <dcterms:modified xsi:type="dcterms:W3CDTF">2024-09-10T21:12:50Z</dcterms:modified>
</cp:coreProperties>
</file>