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8" r:id="rId2"/>
    <p:sldId id="270" r:id="rId3"/>
    <p:sldId id="333" r:id="rId4"/>
    <p:sldId id="334" r:id="rId5"/>
    <p:sldId id="337" r:id="rId6"/>
    <p:sldId id="284" r:id="rId7"/>
    <p:sldId id="335" r:id="rId8"/>
    <p:sldId id="327" r:id="rId9"/>
    <p:sldId id="336" r:id="rId10"/>
    <p:sldId id="283" r:id="rId11"/>
  </p:sldIdLst>
  <p:sldSz cx="12192000" cy="6858000"/>
  <p:notesSz cx="68580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2021" autoAdjust="0"/>
  </p:normalViewPr>
  <p:slideViewPr>
    <p:cSldViewPr snapToGrid="0">
      <p:cViewPr varScale="1">
        <p:scale>
          <a:sx n="100" d="100"/>
          <a:sy n="100" d="100"/>
        </p:scale>
        <p:origin x="9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coloredoutline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C0B14E-AEA6-48D3-A387-ED4A3A3BF840}" type="doc">
      <dgm:prSet loTypeId="urn:microsoft.com/office/officeart/2016/7/layout/AccentHomeChevronProcess" loCatId="process" qsTypeId="urn:microsoft.com/office/officeart/2005/8/quickstyle/simple1" qsCatId="simple" csTypeId="urn:microsoft.com/office/officeart/2018/5/colors/Iconchunking_coloredoutline_colorful1" csCatId="colorful" phldr="1"/>
      <dgm:spPr/>
      <dgm:t>
        <a:bodyPr/>
        <a:lstStyle/>
        <a:p>
          <a:endParaRPr lang="en-US"/>
        </a:p>
      </dgm:t>
    </dgm:pt>
    <dgm:pt modelId="{AACEAFD5-63CF-4AFC-B46F-BE086C5D447C}">
      <dgm:prSet phldrT="[Text]" custT="1"/>
      <dgm:spPr>
        <a:solidFill>
          <a:schemeClr val="accent2"/>
        </a:solidFill>
        <a:ln>
          <a:solidFill>
            <a:schemeClr val="accent2"/>
          </a:solidFill>
        </a:ln>
      </dgm:spPr>
      <dgm:t>
        <a:bodyPr/>
        <a:lstStyle/>
        <a:p>
          <a:r>
            <a:rPr lang="en-US" sz="2400" dirty="0"/>
            <a:t>FY10-12</a:t>
          </a:r>
          <a:endParaRPr lang="en-US" sz="1500" dirty="0"/>
        </a:p>
      </dgm:t>
    </dgm:pt>
    <dgm:pt modelId="{7A0BD8EC-BB4A-4912-A54E-6F39B681264E}" type="parTrans" cxnId="{AE101ABC-7EA3-4444-A576-8AB15A371C84}">
      <dgm:prSet/>
      <dgm:spPr/>
      <dgm:t>
        <a:bodyPr/>
        <a:lstStyle/>
        <a:p>
          <a:endParaRPr lang="en-US"/>
        </a:p>
      </dgm:t>
    </dgm:pt>
    <dgm:pt modelId="{7A8D4B4D-06E9-4958-810D-A6226B6AC588}" type="sibTrans" cxnId="{AE101ABC-7EA3-4444-A576-8AB15A371C84}">
      <dgm:prSet/>
      <dgm:spPr/>
      <dgm:t>
        <a:bodyPr/>
        <a:lstStyle/>
        <a:p>
          <a:endParaRPr lang="en-US"/>
        </a:p>
      </dgm:t>
    </dgm:pt>
    <dgm:pt modelId="{349299C9-846E-4827-813A-349CCCE20782}">
      <dgm:prSet phldrT="[Text]" custT="1"/>
      <dgm:spPr/>
      <dgm:t>
        <a:bodyPr/>
        <a:lstStyle/>
        <a:p>
          <a:pPr algn="ctr">
            <a:buNone/>
          </a:pPr>
          <a:endParaRPr lang="en-US" sz="2400" dirty="0"/>
        </a:p>
        <a:p>
          <a:pPr algn="ctr">
            <a:buNone/>
          </a:pPr>
          <a:r>
            <a:rPr lang="en-US" sz="2800" b="1" dirty="0"/>
            <a:t>12 Deficiencies</a:t>
          </a:r>
        </a:p>
      </dgm:t>
    </dgm:pt>
    <dgm:pt modelId="{AEA27547-B9ED-4994-BD27-04EC297EF367}" type="parTrans" cxnId="{0EFA3039-6828-403C-9445-4359BA6645E6}">
      <dgm:prSet/>
      <dgm:spPr/>
      <dgm:t>
        <a:bodyPr/>
        <a:lstStyle/>
        <a:p>
          <a:endParaRPr lang="en-US"/>
        </a:p>
      </dgm:t>
    </dgm:pt>
    <dgm:pt modelId="{9D819F52-ACA0-4B08-8256-DF6BD8FA3A0B}" type="sibTrans" cxnId="{0EFA3039-6828-403C-9445-4359BA6645E6}">
      <dgm:prSet/>
      <dgm:spPr/>
      <dgm:t>
        <a:bodyPr/>
        <a:lstStyle/>
        <a:p>
          <a:endParaRPr lang="en-US"/>
        </a:p>
      </dgm:t>
    </dgm:pt>
    <dgm:pt modelId="{D07AD3FD-84FF-467E-9693-752776549C61}">
      <dgm:prSet phldrT="[Text]" custT="1"/>
      <dgm:spPr>
        <a:solidFill>
          <a:schemeClr val="accent1"/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sz="2400" dirty="0"/>
            <a:t>FY13-15</a:t>
          </a:r>
          <a:endParaRPr lang="en-US" sz="1500" dirty="0"/>
        </a:p>
      </dgm:t>
    </dgm:pt>
    <dgm:pt modelId="{7B691773-F524-4FAD-A272-BDF0B0C4370A}" type="parTrans" cxnId="{55492768-9A5E-4F74-AC7C-959C5C24EFD3}">
      <dgm:prSet/>
      <dgm:spPr/>
      <dgm:t>
        <a:bodyPr/>
        <a:lstStyle/>
        <a:p>
          <a:endParaRPr lang="en-US"/>
        </a:p>
      </dgm:t>
    </dgm:pt>
    <dgm:pt modelId="{A8C9B7A9-BC2A-4753-B7F0-F2E361D95520}" type="sibTrans" cxnId="{55492768-9A5E-4F74-AC7C-959C5C24EFD3}">
      <dgm:prSet/>
      <dgm:spPr/>
      <dgm:t>
        <a:bodyPr/>
        <a:lstStyle/>
        <a:p>
          <a:endParaRPr lang="en-US"/>
        </a:p>
      </dgm:t>
    </dgm:pt>
    <dgm:pt modelId="{5D70EFF5-8B31-4A1F-AE44-51E4CF0013EB}">
      <dgm:prSet phldrT="[Text]" custT="1"/>
      <dgm:spPr/>
      <dgm:t>
        <a:bodyPr/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rebuchet MS" panose="020B0603020202020204"/>
            <a:ea typeface="+mn-ea"/>
            <a:cs typeface="+mn-cs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rebuchet MS" panose="020B0603020202020204"/>
              <a:ea typeface="+mn-ea"/>
              <a:cs typeface="+mn-cs"/>
            </a:rPr>
            <a:t>12 Deficiencies</a:t>
          </a:r>
        </a:p>
      </dgm:t>
    </dgm:pt>
    <dgm:pt modelId="{96C720A0-FEEF-48D1-8DF6-ABA03C304822}" type="parTrans" cxnId="{E97FF64F-8020-497E-AE7D-2395DDA4560D}">
      <dgm:prSet/>
      <dgm:spPr/>
      <dgm:t>
        <a:bodyPr/>
        <a:lstStyle/>
        <a:p>
          <a:endParaRPr lang="en-US"/>
        </a:p>
      </dgm:t>
    </dgm:pt>
    <dgm:pt modelId="{B6A59CDE-18AD-4553-B6C5-FF001A8E8510}" type="sibTrans" cxnId="{E97FF64F-8020-497E-AE7D-2395DDA4560D}">
      <dgm:prSet/>
      <dgm:spPr/>
      <dgm:t>
        <a:bodyPr/>
        <a:lstStyle/>
        <a:p>
          <a:endParaRPr lang="en-US"/>
        </a:p>
      </dgm:t>
    </dgm:pt>
    <dgm:pt modelId="{D71FC021-6A65-44D1-95B9-0E6C89079866}">
      <dgm:prSet phldrT="[Text]" custT="1"/>
      <dgm:spPr>
        <a:solidFill>
          <a:schemeClr val="accent5"/>
        </a:solidFill>
        <a:ln>
          <a:solidFill>
            <a:schemeClr val="accent5"/>
          </a:solidFill>
        </a:ln>
      </dgm:spPr>
      <dgm:t>
        <a:bodyPr/>
        <a:lstStyle/>
        <a:p>
          <a:r>
            <a:rPr lang="en-US" sz="2400" dirty="0"/>
            <a:t>FY16-18</a:t>
          </a:r>
          <a:endParaRPr lang="en-US" sz="1500" dirty="0"/>
        </a:p>
      </dgm:t>
    </dgm:pt>
    <dgm:pt modelId="{862AAE39-3AAD-40E3-BA20-90187BD73242}" type="parTrans" cxnId="{53239C96-427C-420B-95DC-546F3B30ED65}">
      <dgm:prSet/>
      <dgm:spPr/>
      <dgm:t>
        <a:bodyPr/>
        <a:lstStyle/>
        <a:p>
          <a:endParaRPr lang="en-US"/>
        </a:p>
      </dgm:t>
    </dgm:pt>
    <dgm:pt modelId="{9B090D9D-470E-46E2-AABB-0368A52481AA}" type="sibTrans" cxnId="{53239C96-427C-420B-95DC-546F3B30ED65}">
      <dgm:prSet/>
      <dgm:spPr/>
      <dgm:t>
        <a:bodyPr/>
        <a:lstStyle/>
        <a:p>
          <a:endParaRPr lang="en-US"/>
        </a:p>
      </dgm:t>
    </dgm:pt>
    <dgm:pt modelId="{4A6BB192-9983-4F48-BBC5-6E384EED7EC5}">
      <dgm:prSet phldrT="[Text]" custT="1"/>
      <dgm:spPr/>
      <dgm:t>
        <a:bodyPr/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rebuchet MS" panose="020B0603020202020204"/>
            <a:ea typeface="+mn-ea"/>
            <a:cs typeface="+mn-cs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rebuchet MS" panose="020B0603020202020204"/>
              <a:ea typeface="+mn-ea"/>
              <a:cs typeface="+mn-cs"/>
            </a:rPr>
            <a:t>3    Deficiencies</a:t>
          </a:r>
        </a:p>
      </dgm:t>
    </dgm:pt>
    <dgm:pt modelId="{230A6E4A-6CED-4DC0-AEFE-6859FE07B658}" type="parTrans" cxnId="{E3115EEA-DE9C-4F06-B8B3-BEB263D5F2B1}">
      <dgm:prSet/>
      <dgm:spPr/>
      <dgm:t>
        <a:bodyPr/>
        <a:lstStyle/>
        <a:p>
          <a:endParaRPr lang="en-US"/>
        </a:p>
      </dgm:t>
    </dgm:pt>
    <dgm:pt modelId="{0B568EC2-5D2A-4B00-8047-B7832F245B44}" type="sibTrans" cxnId="{E3115EEA-DE9C-4F06-B8B3-BEB263D5F2B1}">
      <dgm:prSet/>
      <dgm:spPr/>
      <dgm:t>
        <a:bodyPr/>
        <a:lstStyle/>
        <a:p>
          <a:endParaRPr lang="en-US"/>
        </a:p>
      </dgm:t>
    </dgm:pt>
    <dgm:pt modelId="{5EDA317F-AB2E-47DE-BA46-16FA60C3C561}">
      <dgm:prSet phldrT="[Text]" custT="1"/>
      <dgm:spPr>
        <a:solidFill>
          <a:schemeClr val="accent3"/>
        </a:solidFill>
        <a:ln>
          <a:solidFill>
            <a:schemeClr val="accent3"/>
          </a:solidFill>
        </a:ln>
      </dgm:spPr>
      <dgm:t>
        <a:bodyPr/>
        <a:lstStyle/>
        <a:p>
          <a:r>
            <a:rPr lang="en-US" sz="2400" dirty="0"/>
            <a:t>FY19-21</a:t>
          </a:r>
          <a:endParaRPr lang="en-US" sz="1500" dirty="0"/>
        </a:p>
      </dgm:t>
    </dgm:pt>
    <dgm:pt modelId="{775EBB35-E8CF-4A14-B0A8-45A53D65E711}" type="parTrans" cxnId="{7B8F902E-4BA3-41AA-9991-54805A6B93DE}">
      <dgm:prSet/>
      <dgm:spPr/>
      <dgm:t>
        <a:bodyPr/>
        <a:lstStyle/>
        <a:p>
          <a:endParaRPr lang="en-US"/>
        </a:p>
      </dgm:t>
    </dgm:pt>
    <dgm:pt modelId="{A75B061E-69EA-487C-8330-1430DA0F139D}" type="sibTrans" cxnId="{7B8F902E-4BA3-41AA-9991-54805A6B93DE}">
      <dgm:prSet/>
      <dgm:spPr/>
      <dgm:t>
        <a:bodyPr/>
        <a:lstStyle/>
        <a:p>
          <a:endParaRPr lang="en-US"/>
        </a:p>
      </dgm:t>
    </dgm:pt>
    <dgm:pt modelId="{F757DBC8-3670-4122-937A-47DB91C0F3FE}">
      <dgm:prSet phldrT="[Text]" custT="1"/>
      <dgm:spPr/>
      <dgm:t>
        <a:bodyPr/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rebuchet MS" panose="020B0603020202020204"/>
            <a:ea typeface="+mn-ea"/>
            <a:cs typeface="+mn-cs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rebuchet MS" panose="020B0603020202020204"/>
              <a:ea typeface="+mn-ea"/>
              <a:cs typeface="+mn-cs"/>
            </a:rPr>
            <a:t>ZERO Deficiencies</a:t>
          </a:r>
          <a:r>
            <a:rPr lang="en-US" sz="2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rebuchet MS" panose="020B0603020202020204"/>
              <a:ea typeface="+mn-ea"/>
              <a:cs typeface="+mn-cs"/>
            </a:rPr>
            <a:t>!</a:t>
          </a:r>
        </a:p>
      </dgm:t>
    </dgm:pt>
    <dgm:pt modelId="{8F483F27-8D97-48E5-9210-1B448F1CE277}" type="parTrans" cxnId="{8A3D4B73-3658-4A4C-9DFE-F59E22A79482}">
      <dgm:prSet/>
      <dgm:spPr/>
      <dgm:t>
        <a:bodyPr/>
        <a:lstStyle/>
        <a:p>
          <a:endParaRPr lang="en-US"/>
        </a:p>
      </dgm:t>
    </dgm:pt>
    <dgm:pt modelId="{A46A41DD-2CA4-4800-8F85-546ABB24ED07}" type="sibTrans" cxnId="{8A3D4B73-3658-4A4C-9DFE-F59E22A79482}">
      <dgm:prSet/>
      <dgm:spPr/>
      <dgm:t>
        <a:bodyPr/>
        <a:lstStyle/>
        <a:p>
          <a:endParaRPr lang="en-US"/>
        </a:p>
      </dgm:t>
    </dgm:pt>
    <dgm:pt modelId="{594BF422-752C-42F3-A230-3D0E6AE9A886}" type="pres">
      <dgm:prSet presAssocID="{55C0B14E-AEA6-48D3-A387-ED4A3A3BF840}" presName="Name0" presStyleCnt="0">
        <dgm:presLayoutVars>
          <dgm:animLvl val="lvl"/>
          <dgm:resizeHandles val="exact"/>
        </dgm:presLayoutVars>
      </dgm:prSet>
      <dgm:spPr/>
    </dgm:pt>
    <dgm:pt modelId="{F6A1B9E0-4B4A-47A4-A011-67526CEEA770}" type="pres">
      <dgm:prSet presAssocID="{AACEAFD5-63CF-4AFC-B46F-BE086C5D447C}" presName="composite" presStyleCnt="0"/>
      <dgm:spPr/>
    </dgm:pt>
    <dgm:pt modelId="{FA4E6E73-A3C8-4495-927B-8AADA5A74297}" type="pres">
      <dgm:prSet presAssocID="{AACEAFD5-63CF-4AFC-B46F-BE086C5D447C}" presName="L" presStyleLbl="solidFgAcc1" presStyleIdx="0" presStyleCnt="4">
        <dgm:presLayoutVars>
          <dgm:chMax val="0"/>
          <dgm:chPref val="0"/>
        </dgm:presLayoutVars>
      </dgm:prSet>
      <dgm:spPr>
        <a:ln>
          <a:solidFill>
            <a:schemeClr val="accent2"/>
          </a:solidFill>
        </a:ln>
      </dgm:spPr>
    </dgm:pt>
    <dgm:pt modelId="{CA3A6A4E-2D39-41D2-A6B1-B590D0C452D2}" type="pres">
      <dgm:prSet presAssocID="{AACEAFD5-63CF-4AFC-B46F-BE086C5D447C}" presName="parTx" presStyleLbl="alignNode1" presStyleIdx="0" presStyleCnt="4" custLinFactNeighborX="-2956" custLinFactNeighborY="62502">
        <dgm:presLayoutVars>
          <dgm:chMax val="0"/>
          <dgm:chPref val="0"/>
          <dgm:bulletEnabled val="1"/>
        </dgm:presLayoutVars>
      </dgm:prSet>
      <dgm:spPr/>
    </dgm:pt>
    <dgm:pt modelId="{810D7AA7-A541-4507-BE7F-36CCF210089F}" type="pres">
      <dgm:prSet presAssocID="{AACEAFD5-63CF-4AFC-B46F-BE086C5D447C}" presName="desTx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4F7CDD44-32F1-4759-861F-8DABEBBA8D89}" type="pres">
      <dgm:prSet presAssocID="{AACEAFD5-63CF-4AFC-B46F-BE086C5D447C}" presName="EmptyPlaceHolder" presStyleCnt="0"/>
      <dgm:spPr/>
    </dgm:pt>
    <dgm:pt modelId="{C9A9B9EA-6A1D-4A13-9C7F-C112F25D2888}" type="pres">
      <dgm:prSet presAssocID="{7A8D4B4D-06E9-4958-810D-A6226B6AC588}" presName="space" presStyleCnt="0"/>
      <dgm:spPr/>
    </dgm:pt>
    <dgm:pt modelId="{EC37843F-14A6-4E20-B7AE-2B086A8F5F45}" type="pres">
      <dgm:prSet presAssocID="{D07AD3FD-84FF-467E-9693-752776549C61}" presName="composite" presStyleCnt="0"/>
      <dgm:spPr/>
    </dgm:pt>
    <dgm:pt modelId="{E41E7729-FD3F-426D-804C-45BD60BD762D}" type="pres">
      <dgm:prSet presAssocID="{D07AD3FD-84FF-467E-9693-752776549C61}" presName="L" presStyleLbl="solidFgAcc1" presStyleIdx="1" presStyleCnt="4">
        <dgm:presLayoutVars>
          <dgm:chMax val="0"/>
          <dgm:chPref val="0"/>
        </dgm:presLayoutVars>
      </dgm:prSet>
      <dgm:spPr>
        <a:ln>
          <a:solidFill>
            <a:schemeClr val="accent1"/>
          </a:solidFill>
        </a:ln>
      </dgm:spPr>
    </dgm:pt>
    <dgm:pt modelId="{6C46E586-0364-4C52-98F9-74A7ACD803D1}" type="pres">
      <dgm:prSet presAssocID="{D07AD3FD-84FF-467E-9693-752776549C61}" presName="parTx" presStyleLbl="alignNode1" presStyleIdx="1" presStyleCnt="4" custLinFactNeighborX="-4247" custLinFactNeighborY="61600">
        <dgm:presLayoutVars>
          <dgm:chMax val="0"/>
          <dgm:chPref val="0"/>
          <dgm:bulletEnabled val="1"/>
        </dgm:presLayoutVars>
      </dgm:prSet>
      <dgm:spPr/>
    </dgm:pt>
    <dgm:pt modelId="{5E07F9E4-149C-4A89-848F-4ABDD305F0C5}" type="pres">
      <dgm:prSet presAssocID="{D07AD3FD-84FF-467E-9693-752776549C61}" presName="desTx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2928FCAD-BE3F-45AC-93A5-FD98F8A50E00}" type="pres">
      <dgm:prSet presAssocID="{D07AD3FD-84FF-467E-9693-752776549C61}" presName="EmptyPlaceHolder" presStyleCnt="0"/>
      <dgm:spPr/>
    </dgm:pt>
    <dgm:pt modelId="{C2DF8D93-19C7-4E07-BCAF-9FAAB62C8CF2}" type="pres">
      <dgm:prSet presAssocID="{A8C9B7A9-BC2A-4753-B7F0-F2E361D95520}" presName="space" presStyleCnt="0"/>
      <dgm:spPr/>
    </dgm:pt>
    <dgm:pt modelId="{86E313B1-36D3-44D7-907E-22A08CB8E9CC}" type="pres">
      <dgm:prSet presAssocID="{D71FC021-6A65-44D1-95B9-0E6C89079866}" presName="composite" presStyleCnt="0"/>
      <dgm:spPr/>
    </dgm:pt>
    <dgm:pt modelId="{473F2067-7126-4D56-A328-5A8CFD3D8D52}" type="pres">
      <dgm:prSet presAssocID="{D71FC021-6A65-44D1-95B9-0E6C89079866}" presName="L" presStyleLbl="solidFgAcc1" presStyleIdx="2" presStyleCnt="4">
        <dgm:presLayoutVars>
          <dgm:chMax val="0"/>
          <dgm:chPref val="0"/>
        </dgm:presLayoutVars>
      </dgm:prSet>
      <dgm:spPr>
        <a:ln>
          <a:solidFill>
            <a:schemeClr val="accent5"/>
          </a:solidFill>
        </a:ln>
      </dgm:spPr>
    </dgm:pt>
    <dgm:pt modelId="{7A0B5EFC-88FB-4ED5-994F-D5F6584C2293}" type="pres">
      <dgm:prSet presAssocID="{D71FC021-6A65-44D1-95B9-0E6C89079866}" presName="parTx" presStyleLbl="alignNode1" presStyleIdx="2" presStyleCnt="4" custLinFactNeighborX="-4247" custLinFactNeighborY="61600">
        <dgm:presLayoutVars>
          <dgm:chMax val="0"/>
          <dgm:chPref val="0"/>
          <dgm:bulletEnabled val="1"/>
        </dgm:presLayoutVars>
      </dgm:prSet>
      <dgm:spPr/>
    </dgm:pt>
    <dgm:pt modelId="{FD7B29F2-0D66-4B4B-BC8A-82DA23575305}" type="pres">
      <dgm:prSet presAssocID="{D71FC021-6A65-44D1-95B9-0E6C89079866}" presName="desTx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BABAA172-7B81-4C6B-BCF2-4572322515C5}" type="pres">
      <dgm:prSet presAssocID="{D71FC021-6A65-44D1-95B9-0E6C89079866}" presName="EmptyPlaceHolder" presStyleCnt="0"/>
      <dgm:spPr/>
    </dgm:pt>
    <dgm:pt modelId="{0B65942F-B336-42B6-A72B-DA6B6B07B79B}" type="pres">
      <dgm:prSet presAssocID="{9B090D9D-470E-46E2-AABB-0368A52481AA}" presName="space" presStyleCnt="0"/>
      <dgm:spPr/>
    </dgm:pt>
    <dgm:pt modelId="{1D5539F6-8B97-4801-8139-D49EE44FFF3E}" type="pres">
      <dgm:prSet presAssocID="{5EDA317F-AB2E-47DE-BA46-16FA60C3C561}" presName="composite" presStyleCnt="0"/>
      <dgm:spPr/>
    </dgm:pt>
    <dgm:pt modelId="{2377F551-4CF6-4656-B644-60A7FC1B0F64}" type="pres">
      <dgm:prSet presAssocID="{5EDA317F-AB2E-47DE-BA46-16FA60C3C561}" presName="L" presStyleLbl="solidFgAcc1" presStyleIdx="3" presStyleCnt="4">
        <dgm:presLayoutVars>
          <dgm:chMax val="0"/>
          <dgm:chPref val="0"/>
        </dgm:presLayoutVars>
      </dgm:prSet>
      <dgm:spPr>
        <a:ln>
          <a:solidFill>
            <a:schemeClr val="accent3"/>
          </a:solidFill>
        </a:ln>
      </dgm:spPr>
    </dgm:pt>
    <dgm:pt modelId="{69ED255C-64AC-4764-BC2C-7679ECCC9FE9}" type="pres">
      <dgm:prSet presAssocID="{5EDA317F-AB2E-47DE-BA46-16FA60C3C561}" presName="parTx" presStyleLbl="alignNode1" presStyleIdx="3" presStyleCnt="4" custScaleY="90406" custLinFactNeighborX="-4247" custLinFactNeighborY="61600">
        <dgm:presLayoutVars>
          <dgm:chMax val="0"/>
          <dgm:chPref val="0"/>
          <dgm:bulletEnabled val="1"/>
        </dgm:presLayoutVars>
      </dgm:prSet>
      <dgm:spPr/>
    </dgm:pt>
    <dgm:pt modelId="{1F1B09A6-DA7E-41D1-B8A6-E3B6E775E5C1}" type="pres">
      <dgm:prSet presAssocID="{5EDA317F-AB2E-47DE-BA46-16FA60C3C561}" presName="desTx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89DACDC6-8676-47A4-A430-164754F46172}" type="pres">
      <dgm:prSet presAssocID="{5EDA317F-AB2E-47DE-BA46-16FA60C3C561}" presName="EmptyPlaceHolder" presStyleCnt="0"/>
      <dgm:spPr/>
    </dgm:pt>
  </dgm:ptLst>
  <dgm:cxnLst>
    <dgm:cxn modelId="{A903DE1B-AC8A-4C77-850B-32A9F4D87BCB}" type="presOf" srcId="{5EDA317F-AB2E-47DE-BA46-16FA60C3C561}" destId="{69ED255C-64AC-4764-BC2C-7679ECCC9FE9}" srcOrd="0" destOrd="0" presId="urn:microsoft.com/office/officeart/2016/7/layout/AccentHomeChevronProcess"/>
    <dgm:cxn modelId="{F23BFC27-EEA1-48DD-A68B-3C9BF1AE455D}" type="presOf" srcId="{349299C9-846E-4827-813A-349CCCE20782}" destId="{810D7AA7-A541-4507-BE7F-36CCF210089F}" srcOrd="0" destOrd="0" presId="urn:microsoft.com/office/officeart/2016/7/layout/AccentHomeChevronProcess"/>
    <dgm:cxn modelId="{7B8F902E-4BA3-41AA-9991-54805A6B93DE}" srcId="{55C0B14E-AEA6-48D3-A387-ED4A3A3BF840}" destId="{5EDA317F-AB2E-47DE-BA46-16FA60C3C561}" srcOrd="3" destOrd="0" parTransId="{775EBB35-E8CF-4A14-B0A8-45A53D65E711}" sibTransId="{A75B061E-69EA-487C-8330-1430DA0F139D}"/>
    <dgm:cxn modelId="{0EFA3039-6828-403C-9445-4359BA6645E6}" srcId="{AACEAFD5-63CF-4AFC-B46F-BE086C5D447C}" destId="{349299C9-846E-4827-813A-349CCCE20782}" srcOrd="0" destOrd="0" parTransId="{AEA27547-B9ED-4994-BD27-04EC297EF367}" sibTransId="{9D819F52-ACA0-4B08-8256-DF6BD8FA3A0B}"/>
    <dgm:cxn modelId="{6CDEA839-6538-453E-9113-58ECC65280CB}" type="presOf" srcId="{AACEAFD5-63CF-4AFC-B46F-BE086C5D447C}" destId="{CA3A6A4E-2D39-41D2-A6B1-B590D0C452D2}" srcOrd="0" destOrd="0" presId="urn:microsoft.com/office/officeart/2016/7/layout/AccentHomeChevronProcess"/>
    <dgm:cxn modelId="{55492768-9A5E-4F74-AC7C-959C5C24EFD3}" srcId="{55C0B14E-AEA6-48D3-A387-ED4A3A3BF840}" destId="{D07AD3FD-84FF-467E-9693-752776549C61}" srcOrd="1" destOrd="0" parTransId="{7B691773-F524-4FAD-A272-BDF0B0C4370A}" sibTransId="{A8C9B7A9-BC2A-4753-B7F0-F2E361D95520}"/>
    <dgm:cxn modelId="{E97FF64F-8020-497E-AE7D-2395DDA4560D}" srcId="{D07AD3FD-84FF-467E-9693-752776549C61}" destId="{5D70EFF5-8B31-4A1F-AE44-51E4CF0013EB}" srcOrd="0" destOrd="0" parTransId="{96C720A0-FEEF-48D1-8DF6-ABA03C304822}" sibTransId="{B6A59CDE-18AD-4553-B6C5-FF001A8E8510}"/>
    <dgm:cxn modelId="{8A3D4B73-3658-4A4C-9DFE-F59E22A79482}" srcId="{5EDA317F-AB2E-47DE-BA46-16FA60C3C561}" destId="{F757DBC8-3670-4122-937A-47DB91C0F3FE}" srcOrd="0" destOrd="0" parTransId="{8F483F27-8D97-48E5-9210-1B448F1CE277}" sibTransId="{A46A41DD-2CA4-4800-8F85-546ABB24ED07}"/>
    <dgm:cxn modelId="{219EA357-E48B-4A91-91A7-8282DFF10601}" type="presOf" srcId="{55C0B14E-AEA6-48D3-A387-ED4A3A3BF840}" destId="{594BF422-752C-42F3-A230-3D0E6AE9A886}" srcOrd="0" destOrd="0" presId="urn:microsoft.com/office/officeart/2016/7/layout/AccentHomeChevronProcess"/>
    <dgm:cxn modelId="{D8B51958-63B3-49F6-A150-9B1A638B15CE}" type="presOf" srcId="{F757DBC8-3670-4122-937A-47DB91C0F3FE}" destId="{1F1B09A6-DA7E-41D1-B8A6-E3B6E775E5C1}" srcOrd="0" destOrd="0" presId="urn:microsoft.com/office/officeart/2016/7/layout/AccentHomeChevronProcess"/>
    <dgm:cxn modelId="{61E56288-5A92-4019-989A-398C8EA8A844}" type="presOf" srcId="{4A6BB192-9983-4F48-BBC5-6E384EED7EC5}" destId="{FD7B29F2-0D66-4B4B-BC8A-82DA23575305}" srcOrd="0" destOrd="0" presId="urn:microsoft.com/office/officeart/2016/7/layout/AccentHomeChevronProcess"/>
    <dgm:cxn modelId="{60399491-EC61-4ACD-870E-1A66600F3D26}" type="presOf" srcId="{D71FC021-6A65-44D1-95B9-0E6C89079866}" destId="{7A0B5EFC-88FB-4ED5-994F-D5F6584C2293}" srcOrd="0" destOrd="0" presId="urn:microsoft.com/office/officeart/2016/7/layout/AccentHomeChevronProcess"/>
    <dgm:cxn modelId="{53239C96-427C-420B-95DC-546F3B30ED65}" srcId="{55C0B14E-AEA6-48D3-A387-ED4A3A3BF840}" destId="{D71FC021-6A65-44D1-95B9-0E6C89079866}" srcOrd="2" destOrd="0" parTransId="{862AAE39-3AAD-40E3-BA20-90187BD73242}" sibTransId="{9B090D9D-470E-46E2-AABB-0368A52481AA}"/>
    <dgm:cxn modelId="{2F6485B4-0735-4D01-8060-5A89B7562619}" type="presOf" srcId="{5D70EFF5-8B31-4A1F-AE44-51E4CF0013EB}" destId="{5E07F9E4-149C-4A89-848F-4ABDD305F0C5}" srcOrd="0" destOrd="0" presId="urn:microsoft.com/office/officeart/2016/7/layout/AccentHomeChevronProcess"/>
    <dgm:cxn modelId="{AE101ABC-7EA3-4444-A576-8AB15A371C84}" srcId="{55C0B14E-AEA6-48D3-A387-ED4A3A3BF840}" destId="{AACEAFD5-63CF-4AFC-B46F-BE086C5D447C}" srcOrd="0" destOrd="0" parTransId="{7A0BD8EC-BB4A-4912-A54E-6F39B681264E}" sibTransId="{7A8D4B4D-06E9-4958-810D-A6226B6AC588}"/>
    <dgm:cxn modelId="{665C05C7-3CB0-428C-B457-E59A0AF60DA1}" type="presOf" srcId="{D07AD3FD-84FF-467E-9693-752776549C61}" destId="{6C46E586-0364-4C52-98F9-74A7ACD803D1}" srcOrd="0" destOrd="0" presId="urn:microsoft.com/office/officeart/2016/7/layout/AccentHomeChevronProcess"/>
    <dgm:cxn modelId="{E3115EEA-DE9C-4F06-B8B3-BEB263D5F2B1}" srcId="{D71FC021-6A65-44D1-95B9-0E6C89079866}" destId="{4A6BB192-9983-4F48-BBC5-6E384EED7EC5}" srcOrd="0" destOrd="0" parTransId="{230A6E4A-6CED-4DC0-AEFE-6859FE07B658}" sibTransId="{0B568EC2-5D2A-4B00-8047-B7832F245B44}"/>
    <dgm:cxn modelId="{C93892E1-28C0-4B75-A464-293C00708672}" type="presParOf" srcId="{594BF422-752C-42F3-A230-3D0E6AE9A886}" destId="{F6A1B9E0-4B4A-47A4-A011-67526CEEA770}" srcOrd="0" destOrd="0" presId="urn:microsoft.com/office/officeart/2016/7/layout/AccentHomeChevronProcess"/>
    <dgm:cxn modelId="{D5413575-9692-46A2-A045-9ED8482318DF}" type="presParOf" srcId="{F6A1B9E0-4B4A-47A4-A011-67526CEEA770}" destId="{FA4E6E73-A3C8-4495-927B-8AADA5A74297}" srcOrd="0" destOrd="0" presId="urn:microsoft.com/office/officeart/2016/7/layout/AccentHomeChevronProcess"/>
    <dgm:cxn modelId="{3303BDD6-668D-45F1-9491-4125E782D67C}" type="presParOf" srcId="{F6A1B9E0-4B4A-47A4-A011-67526CEEA770}" destId="{CA3A6A4E-2D39-41D2-A6B1-B590D0C452D2}" srcOrd="1" destOrd="0" presId="urn:microsoft.com/office/officeart/2016/7/layout/AccentHomeChevronProcess"/>
    <dgm:cxn modelId="{3BAD5A1C-162E-4722-B818-968C4083BECD}" type="presParOf" srcId="{F6A1B9E0-4B4A-47A4-A011-67526CEEA770}" destId="{810D7AA7-A541-4507-BE7F-36CCF210089F}" srcOrd="2" destOrd="0" presId="urn:microsoft.com/office/officeart/2016/7/layout/AccentHomeChevronProcess"/>
    <dgm:cxn modelId="{A3B267C1-BAFC-42F0-A63A-6491CFDC1ED2}" type="presParOf" srcId="{F6A1B9E0-4B4A-47A4-A011-67526CEEA770}" destId="{4F7CDD44-32F1-4759-861F-8DABEBBA8D89}" srcOrd="3" destOrd="0" presId="urn:microsoft.com/office/officeart/2016/7/layout/AccentHomeChevronProcess"/>
    <dgm:cxn modelId="{80CC9289-BA8F-4ED7-A4ED-9FA5EF71D964}" type="presParOf" srcId="{594BF422-752C-42F3-A230-3D0E6AE9A886}" destId="{C9A9B9EA-6A1D-4A13-9C7F-C112F25D2888}" srcOrd="1" destOrd="0" presId="urn:microsoft.com/office/officeart/2016/7/layout/AccentHomeChevronProcess"/>
    <dgm:cxn modelId="{5B7985CA-BC92-461D-A77E-E2320D4992D0}" type="presParOf" srcId="{594BF422-752C-42F3-A230-3D0E6AE9A886}" destId="{EC37843F-14A6-4E20-B7AE-2B086A8F5F45}" srcOrd="2" destOrd="0" presId="urn:microsoft.com/office/officeart/2016/7/layout/AccentHomeChevronProcess"/>
    <dgm:cxn modelId="{1996E4D7-D809-45CA-9DF0-561A93BDAFB1}" type="presParOf" srcId="{EC37843F-14A6-4E20-B7AE-2B086A8F5F45}" destId="{E41E7729-FD3F-426D-804C-45BD60BD762D}" srcOrd="0" destOrd="0" presId="urn:microsoft.com/office/officeart/2016/7/layout/AccentHomeChevronProcess"/>
    <dgm:cxn modelId="{16E53752-1AB8-4CD2-BFD6-85C0CDA26E1B}" type="presParOf" srcId="{EC37843F-14A6-4E20-B7AE-2B086A8F5F45}" destId="{6C46E586-0364-4C52-98F9-74A7ACD803D1}" srcOrd="1" destOrd="0" presId="urn:microsoft.com/office/officeart/2016/7/layout/AccentHomeChevronProcess"/>
    <dgm:cxn modelId="{FAC2F23D-E510-4342-91C3-FCAB11B207C0}" type="presParOf" srcId="{EC37843F-14A6-4E20-B7AE-2B086A8F5F45}" destId="{5E07F9E4-149C-4A89-848F-4ABDD305F0C5}" srcOrd="2" destOrd="0" presId="urn:microsoft.com/office/officeart/2016/7/layout/AccentHomeChevronProcess"/>
    <dgm:cxn modelId="{3843A525-0A63-4743-B0E8-0F795D54B4E4}" type="presParOf" srcId="{EC37843F-14A6-4E20-B7AE-2B086A8F5F45}" destId="{2928FCAD-BE3F-45AC-93A5-FD98F8A50E00}" srcOrd="3" destOrd="0" presId="urn:microsoft.com/office/officeart/2016/7/layout/AccentHomeChevronProcess"/>
    <dgm:cxn modelId="{D179D84E-BE2C-46EF-8594-412D3A7F9213}" type="presParOf" srcId="{594BF422-752C-42F3-A230-3D0E6AE9A886}" destId="{C2DF8D93-19C7-4E07-BCAF-9FAAB62C8CF2}" srcOrd="3" destOrd="0" presId="urn:microsoft.com/office/officeart/2016/7/layout/AccentHomeChevronProcess"/>
    <dgm:cxn modelId="{D8554B98-FAA7-4800-BB76-916BA7A2B10E}" type="presParOf" srcId="{594BF422-752C-42F3-A230-3D0E6AE9A886}" destId="{86E313B1-36D3-44D7-907E-22A08CB8E9CC}" srcOrd="4" destOrd="0" presId="urn:microsoft.com/office/officeart/2016/7/layout/AccentHomeChevronProcess"/>
    <dgm:cxn modelId="{19D10FBF-8E65-4EB5-9B54-54A271982B0D}" type="presParOf" srcId="{86E313B1-36D3-44D7-907E-22A08CB8E9CC}" destId="{473F2067-7126-4D56-A328-5A8CFD3D8D52}" srcOrd="0" destOrd="0" presId="urn:microsoft.com/office/officeart/2016/7/layout/AccentHomeChevronProcess"/>
    <dgm:cxn modelId="{11A73768-8587-4E2B-BDDA-6254211FDF2D}" type="presParOf" srcId="{86E313B1-36D3-44D7-907E-22A08CB8E9CC}" destId="{7A0B5EFC-88FB-4ED5-994F-D5F6584C2293}" srcOrd="1" destOrd="0" presId="urn:microsoft.com/office/officeart/2016/7/layout/AccentHomeChevronProcess"/>
    <dgm:cxn modelId="{522D3FED-6E8C-40DF-8BA8-A80510ACC48F}" type="presParOf" srcId="{86E313B1-36D3-44D7-907E-22A08CB8E9CC}" destId="{FD7B29F2-0D66-4B4B-BC8A-82DA23575305}" srcOrd="2" destOrd="0" presId="urn:microsoft.com/office/officeart/2016/7/layout/AccentHomeChevronProcess"/>
    <dgm:cxn modelId="{8075A955-4651-4DD2-B114-EB147BF378DF}" type="presParOf" srcId="{86E313B1-36D3-44D7-907E-22A08CB8E9CC}" destId="{BABAA172-7B81-4C6B-BCF2-4572322515C5}" srcOrd="3" destOrd="0" presId="urn:microsoft.com/office/officeart/2016/7/layout/AccentHomeChevronProcess"/>
    <dgm:cxn modelId="{505D5263-214F-48F5-9678-AA87C7C04F54}" type="presParOf" srcId="{594BF422-752C-42F3-A230-3D0E6AE9A886}" destId="{0B65942F-B336-42B6-A72B-DA6B6B07B79B}" srcOrd="5" destOrd="0" presId="urn:microsoft.com/office/officeart/2016/7/layout/AccentHomeChevronProcess"/>
    <dgm:cxn modelId="{F0861DFD-F2E8-400C-9B5C-4AA4849B2BE4}" type="presParOf" srcId="{594BF422-752C-42F3-A230-3D0E6AE9A886}" destId="{1D5539F6-8B97-4801-8139-D49EE44FFF3E}" srcOrd="6" destOrd="0" presId="urn:microsoft.com/office/officeart/2016/7/layout/AccentHomeChevronProcess"/>
    <dgm:cxn modelId="{D22CB840-CF4F-404F-97C0-0629311A5E51}" type="presParOf" srcId="{1D5539F6-8B97-4801-8139-D49EE44FFF3E}" destId="{2377F551-4CF6-4656-B644-60A7FC1B0F64}" srcOrd="0" destOrd="0" presId="urn:microsoft.com/office/officeart/2016/7/layout/AccentHomeChevronProcess"/>
    <dgm:cxn modelId="{6FFE5C0B-250C-4EEB-9BDD-E47B6B414225}" type="presParOf" srcId="{1D5539F6-8B97-4801-8139-D49EE44FFF3E}" destId="{69ED255C-64AC-4764-BC2C-7679ECCC9FE9}" srcOrd="1" destOrd="0" presId="urn:microsoft.com/office/officeart/2016/7/layout/AccentHomeChevronProcess"/>
    <dgm:cxn modelId="{EB2B0AEE-0679-4C51-B5D9-13C0989C2DC6}" type="presParOf" srcId="{1D5539F6-8B97-4801-8139-D49EE44FFF3E}" destId="{1F1B09A6-DA7E-41D1-B8A6-E3B6E775E5C1}" srcOrd="2" destOrd="0" presId="urn:microsoft.com/office/officeart/2016/7/layout/AccentHomeChevronProcess"/>
    <dgm:cxn modelId="{21A6189F-60BA-4472-B858-99323388D0B0}" type="presParOf" srcId="{1D5539F6-8B97-4801-8139-D49EE44FFF3E}" destId="{89DACDC6-8676-47A4-A430-164754F46172}" srcOrd="3" destOrd="0" presId="urn:microsoft.com/office/officeart/2016/7/layout/AccentHomeChevro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4E6E73-A3C8-4495-927B-8AADA5A74297}">
      <dsp:nvSpPr>
        <dsp:cNvPr id="0" name=""/>
        <dsp:cNvSpPr/>
      </dsp:nvSpPr>
      <dsp:spPr>
        <a:xfrm rot="5400000">
          <a:off x="-894085" y="2192355"/>
          <a:ext cx="1988820" cy="200649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3A6A4E-2D39-41D2-A6B1-B590D0C452D2}">
      <dsp:nvSpPr>
        <dsp:cNvPr id="0" name=""/>
        <dsp:cNvSpPr/>
      </dsp:nvSpPr>
      <dsp:spPr>
        <a:xfrm>
          <a:off x="0" y="3287090"/>
          <a:ext cx="2508124" cy="662940"/>
        </a:xfrm>
        <a:prstGeom prst="homePlate">
          <a:avLst>
            <a:gd name="adj" fmla="val 25000"/>
          </a:avLst>
        </a:prstGeom>
        <a:solidFill>
          <a:schemeClr val="accent2"/>
        </a:solidFill>
        <a:ln w="19050" cap="rnd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304800" rIns="152400" bIns="30480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FY10-12</a:t>
          </a:r>
          <a:endParaRPr lang="en-US" sz="1500" kern="1200" dirty="0"/>
        </a:p>
      </dsp:txBody>
      <dsp:txXfrm>
        <a:off x="0" y="3287090"/>
        <a:ext cx="2425257" cy="662940"/>
      </dsp:txXfrm>
    </dsp:sp>
    <dsp:sp modelId="{810D7AA7-A541-4507-BE7F-36CCF210089F}">
      <dsp:nvSpPr>
        <dsp:cNvPr id="0" name=""/>
        <dsp:cNvSpPr/>
      </dsp:nvSpPr>
      <dsp:spPr>
        <a:xfrm>
          <a:off x="200649" y="1418660"/>
          <a:ext cx="2036596" cy="14005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 dirty="0"/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12 Deficiencies</a:t>
          </a:r>
        </a:p>
      </dsp:txBody>
      <dsp:txXfrm>
        <a:off x="200649" y="1418660"/>
        <a:ext cx="2036596" cy="1400576"/>
      </dsp:txXfrm>
    </dsp:sp>
    <dsp:sp modelId="{E41E7729-FD3F-426D-804C-45BD60BD762D}">
      <dsp:nvSpPr>
        <dsp:cNvPr id="0" name=""/>
        <dsp:cNvSpPr/>
      </dsp:nvSpPr>
      <dsp:spPr>
        <a:xfrm rot="5400000">
          <a:off x="1414904" y="2186376"/>
          <a:ext cx="1988820" cy="200649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46E586-0364-4C52-98F9-74A7ACD803D1}">
      <dsp:nvSpPr>
        <dsp:cNvPr id="0" name=""/>
        <dsp:cNvSpPr/>
      </dsp:nvSpPr>
      <dsp:spPr>
        <a:xfrm>
          <a:off x="2308989" y="3281111"/>
          <a:ext cx="2508124" cy="662940"/>
        </a:xfrm>
        <a:prstGeom prst="chevron">
          <a:avLst>
            <a:gd name="adj" fmla="val 25000"/>
          </a:avLst>
        </a:prstGeom>
        <a:solidFill>
          <a:schemeClr val="accent1"/>
        </a:solidFill>
        <a:ln w="19050" cap="rnd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304800" rIns="152400" bIns="30480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FY13-15</a:t>
          </a:r>
          <a:endParaRPr lang="en-US" sz="1500" kern="1200" dirty="0"/>
        </a:p>
      </dsp:txBody>
      <dsp:txXfrm>
        <a:off x="2474724" y="3281111"/>
        <a:ext cx="2176654" cy="662940"/>
      </dsp:txXfrm>
    </dsp:sp>
    <dsp:sp modelId="{5E07F9E4-149C-4A89-848F-4ABDD305F0C5}">
      <dsp:nvSpPr>
        <dsp:cNvPr id="0" name=""/>
        <dsp:cNvSpPr/>
      </dsp:nvSpPr>
      <dsp:spPr>
        <a:xfrm>
          <a:off x="2509639" y="1412681"/>
          <a:ext cx="2036596" cy="14005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rebuchet MS" panose="020B0603020202020204"/>
            <a:ea typeface="+mn-ea"/>
            <a:cs typeface="+mn-cs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rebuchet MS" panose="020B0603020202020204"/>
              <a:ea typeface="+mn-ea"/>
              <a:cs typeface="+mn-cs"/>
            </a:rPr>
            <a:t>12 Deficiencies</a:t>
          </a:r>
        </a:p>
      </dsp:txBody>
      <dsp:txXfrm>
        <a:off x="2509639" y="1412681"/>
        <a:ext cx="2036596" cy="1400576"/>
      </dsp:txXfrm>
    </dsp:sp>
    <dsp:sp modelId="{473F2067-7126-4D56-A328-5A8CFD3D8D52}">
      <dsp:nvSpPr>
        <dsp:cNvPr id="0" name=""/>
        <dsp:cNvSpPr/>
      </dsp:nvSpPr>
      <dsp:spPr>
        <a:xfrm rot="5400000">
          <a:off x="3822703" y="2186376"/>
          <a:ext cx="1988820" cy="200649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0B5EFC-88FB-4ED5-994F-D5F6584C2293}">
      <dsp:nvSpPr>
        <dsp:cNvPr id="0" name=""/>
        <dsp:cNvSpPr/>
      </dsp:nvSpPr>
      <dsp:spPr>
        <a:xfrm>
          <a:off x="4716788" y="3281111"/>
          <a:ext cx="2508124" cy="662940"/>
        </a:xfrm>
        <a:prstGeom prst="chevron">
          <a:avLst>
            <a:gd name="adj" fmla="val 25000"/>
          </a:avLst>
        </a:prstGeom>
        <a:solidFill>
          <a:schemeClr val="accent5"/>
        </a:solidFill>
        <a:ln w="19050" cap="rnd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304800" rIns="152400" bIns="30480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FY16-18</a:t>
          </a:r>
          <a:endParaRPr lang="en-US" sz="1500" kern="1200" dirty="0"/>
        </a:p>
      </dsp:txBody>
      <dsp:txXfrm>
        <a:off x="4882523" y="3281111"/>
        <a:ext cx="2176654" cy="662940"/>
      </dsp:txXfrm>
    </dsp:sp>
    <dsp:sp modelId="{FD7B29F2-0D66-4B4B-BC8A-82DA23575305}">
      <dsp:nvSpPr>
        <dsp:cNvPr id="0" name=""/>
        <dsp:cNvSpPr/>
      </dsp:nvSpPr>
      <dsp:spPr>
        <a:xfrm>
          <a:off x="4917438" y="1412681"/>
          <a:ext cx="2036596" cy="14005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rebuchet MS" panose="020B0603020202020204"/>
            <a:ea typeface="+mn-ea"/>
            <a:cs typeface="+mn-cs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rebuchet MS" panose="020B0603020202020204"/>
              <a:ea typeface="+mn-ea"/>
              <a:cs typeface="+mn-cs"/>
            </a:rPr>
            <a:t>3    Deficiencies</a:t>
          </a:r>
        </a:p>
      </dsp:txBody>
      <dsp:txXfrm>
        <a:off x="4917438" y="1412681"/>
        <a:ext cx="2036596" cy="1400576"/>
      </dsp:txXfrm>
    </dsp:sp>
    <dsp:sp modelId="{2377F551-4CF6-4656-B644-60A7FC1B0F64}">
      <dsp:nvSpPr>
        <dsp:cNvPr id="0" name=""/>
        <dsp:cNvSpPr/>
      </dsp:nvSpPr>
      <dsp:spPr>
        <a:xfrm rot="5400000">
          <a:off x="6325906" y="2154574"/>
          <a:ext cx="1798012" cy="200649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ED255C-64AC-4764-BC2C-7679ECCC9FE9}">
      <dsp:nvSpPr>
        <dsp:cNvPr id="0" name=""/>
        <dsp:cNvSpPr/>
      </dsp:nvSpPr>
      <dsp:spPr>
        <a:xfrm>
          <a:off x="7124587" y="3281111"/>
          <a:ext cx="2508124" cy="599337"/>
        </a:xfrm>
        <a:prstGeom prst="chevron">
          <a:avLst>
            <a:gd name="adj" fmla="val 25000"/>
          </a:avLst>
        </a:prstGeom>
        <a:solidFill>
          <a:schemeClr val="accent3"/>
        </a:solidFill>
        <a:ln w="19050" cap="rnd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304800" rIns="152400" bIns="30480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FY19-21</a:t>
          </a:r>
          <a:endParaRPr lang="en-US" sz="1500" kern="1200" dirty="0"/>
        </a:p>
      </dsp:txBody>
      <dsp:txXfrm>
        <a:off x="7274421" y="3281111"/>
        <a:ext cx="2208456" cy="599337"/>
      </dsp:txXfrm>
    </dsp:sp>
    <dsp:sp modelId="{1F1B09A6-DA7E-41D1-B8A6-E3B6E775E5C1}">
      <dsp:nvSpPr>
        <dsp:cNvPr id="0" name=""/>
        <dsp:cNvSpPr/>
      </dsp:nvSpPr>
      <dsp:spPr>
        <a:xfrm>
          <a:off x="7325237" y="1448065"/>
          <a:ext cx="2036596" cy="12662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rebuchet MS" panose="020B0603020202020204"/>
            <a:ea typeface="+mn-ea"/>
            <a:cs typeface="+mn-cs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rebuchet MS" panose="020B0603020202020204"/>
              <a:ea typeface="+mn-ea"/>
              <a:cs typeface="+mn-cs"/>
            </a:rPr>
            <a:t>ZERO Deficiencies</a:t>
          </a:r>
          <a:r>
            <a:rPr lang="en-US" sz="2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rebuchet MS" panose="020B0603020202020204"/>
              <a:ea typeface="+mn-ea"/>
              <a:cs typeface="+mn-cs"/>
            </a:rPr>
            <a:t>!</a:t>
          </a:r>
        </a:p>
      </dsp:txBody>
      <dsp:txXfrm>
        <a:off x="7325237" y="1448065"/>
        <a:ext cx="2036596" cy="12662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AccentHomeChevronProcess">
  <dgm:title val="Accent Home Chevron Process"/>
  <dgm:desc val="Use to show a progression; a timeline; sequential steps in a task, process, or workflow; or to emphasize movement or direction. Level 1 text appears inside an chevron shape, except the first shape which comes in a home shape, while Level 2 text appears above the invisible rectangle shapes."/>
  <dgm:catLst>
    <dgm:cat type="process" pri="500"/>
    <dgm:cat type="timeline" pri="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contrsBasedOnsibTransCount">
      <dgm:if name="oneSibTrans" axis="ch" ptType="sibTrans" func="cnt" op="equ" val="1">
        <dgm:constrLst>
          <dgm:constr type="h" for="ch" forName="composite" refType="h" fact="0.6"/>
          <dgm:constr type="w" for="ch" forName="composite" refType="w"/>
          <dgm:constr type="primFontSz" for="des" forName="parTx" val="20"/>
          <dgm:constr type="primFontSz" for="des" forName="desTx" refType="primFontSz" refFor="des" refForName="parTx" op="lte"/>
          <dgm:constr type="primFontSz" for="des" forName="parTx" op="equ"/>
          <dgm:constr type="primFontSz" for="des" forName="desTx" op="equ"/>
          <dgm:constr type="w" for="ch" forName="space" refType="w" refFor="ch" refForName="composite" fact="-0.02"/>
          <dgm:constr type="w" for="ch" ptType="sibTrans" op="equ"/>
        </dgm:constrLst>
      </dgm:if>
      <dgm:else name="moreThanOneSibTrans">
        <dgm:choose name="contrsForMoreThanOneSibTrans">
          <dgm:if name="twoSibTrans" axis="ch" ptType="sibTrans" func="cnt" op="equ" val="2">
            <dgm:constrLst>
              <dgm:constr type="h" for="ch" forName="composite" refType="h" fact="0.6"/>
              <dgm:constr type="w" for="ch" forName="composite" refType="w"/>
              <dgm:constr type="primFontSz" for="des" forName="parTx" val="20"/>
              <dgm:constr type="primFontSz" for="des" forName="desTx" refType="primFontSz" refFor="des" refForName="parTx" op="lte"/>
              <dgm:constr type="primFontSz" for="des" forName="parTx" op="equ"/>
              <dgm:constr type="primFontSz" for="des" forName="desTx" op="equ"/>
              <dgm:constr type="w" for="ch" forName="space" refType="w" refFor="ch" refForName="composite" fact="-0.03"/>
              <dgm:constr type="w" for="ch" ptType="sibTrans" op="equ"/>
            </dgm:constrLst>
          </dgm:if>
          <dgm:else name="moreThanTwoSibTrans">
            <dgm:choose name="contrsForMoreThanTwoSibTrans">
              <dgm:if name="threeSibTrans" axis="ch" ptType="sibTrans" func="cnt" op="equ" val="3">
                <dgm:constrLst>
                  <dgm:constr type="h" for="ch" forName="composite" refType="h" fact="0.6"/>
                  <dgm:constr type="w" for="ch" forName="composite" refType="w"/>
                  <dgm:constr type="primFontSz" for="des" forName="parTx" val="20"/>
                  <dgm:constr type="primFontSz" for="des" forName="desTx" refType="primFontSz" refFor="des" refForName="parTx" op="lte"/>
                  <dgm:constr type="primFontSz" for="des" forName="parTx" op="equ"/>
                  <dgm:constr type="primFontSz" for="des" forName="desTx" op="equ"/>
                  <dgm:constr type="w" for="ch" forName="space" refType="w" refFor="ch" refForName="composite" fact="-0.04"/>
                  <dgm:constr type="w" for="ch" ptType="sibTrans" op="equ"/>
                </dgm:constrLst>
              </dgm:if>
              <dgm:else name="moreThanThreeSibTrans">
                <dgm:choose name="contrsForMoreThanThreeSibTrans">
                  <dgm:if name="fourToSixSibTrans" axis="ch" ptType="sibTrans" func="cnt" op="lte" val="6">
                    <dgm:constrLst>
                      <dgm:constr type="h" for="ch" forName="composite" refType="h" fact="0.6"/>
                      <dgm:constr type="w" for="ch" forName="composite" refType="w"/>
                      <dgm:constr type="primFontSz" for="des" forName="parTx" val="20"/>
                      <dgm:constr type="primFontSz" for="des" forName="desTx" refType="primFontSz" refFor="des" refForName="parTx" op="lte"/>
                      <dgm:constr type="primFontSz" for="des" forName="parTx" op="equ"/>
                      <dgm:constr type="primFontSz" for="des" forName="desTx" op="equ"/>
                      <dgm:constr type="w" for="ch" forName="space" refType="w" refFor="ch" refForName="composite" fact="-0.05"/>
                      <dgm:constr type="w" for="ch" ptType="sibTrans" op="equ"/>
                    </dgm:constrLst>
                  </dgm:if>
                  <dgm:else name="moreThanSixSibTrans">
                    <dgm:choose name="contrsForMoreThanSixSibTrans">
                      <dgm:if name="sevenToEightSibTrans" axis="ch" ptType="sibTrans" func="cnt" op="lte" val="8">
                        <dgm:constrLst>
                          <dgm:constr type="h" for="ch" forName="composite" refType="h" fact="0.6"/>
                          <dgm:constr type="w" for="ch" forName="composite" refType="w"/>
                          <dgm:constr type="primFontSz" for="des" forName="parTx" val="20"/>
                          <dgm:constr type="primFontSz" for="des" forName="desTx" refType="primFontSz" refFor="des" refForName="parTx" op="lte"/>
                          <dgm:constr type="primFontSz" for="des" forName="parTx" op="equ"/>
                          <dgm:constr type="primFontSz" for="des" forName="desTx" op="equ"/>
                          <dgm:constr type="w" for="ch" forName="space" refType="w" refFor="ch" refForName="composite" fact="-0.07"/>
                          <dgm:constr type="w" for="ch" ptType="sibTrans" op="equ"/>
                        </dgm:constrLst>
                      </dgm:if>
                      <dgm:else name="moreThanEightSibTrans">
                        <dgm:constrLst>
                          <dgm:constr type="h" for="ch" forName="composite" refType="h" fact="0.6"/>
                          <dgm:constr type="w" for="ch" forName="composite" refType="w"/>
                          <dgm:constr type="primFontSz" for="des" forName="parTx" val="20"/>
                          <dgm:constr type="primFontSz" for="des" forName="desTx" refType="primFontSz" refFor="des" refForName="parTx" op="lte"/>
                          <dgm:constr type="primFontSz" for="des" forName="parTx" op="equ"/>
                          <dgm:constr type="primFontSz" for="des" forName="desTx" op="equ"/>
                          <dgm:constr type="w" for="ch" forName="space" refType="w" refFor="ch" refForName="composite" fact="-0.09"/>
                          <dgm:constr type="w" for="ch" ptType="sibTrans" op="equ"/>
                        </dgm:constrLst>
                      </dgm:else>
                    </dgm:choose>
                  </dgm:else>
                </dgm:choose>
              </dgm:else>
            </dgm:choose>
          </dgm:else>
        </dgm:choose>
      </dgm:else>
    </dgm:choose>
    <dgm:ruleLst/>
    <dgm:forEach name="Name6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LayoutLTRorRTL">
          <dgm:if name="LayoutLTR" func="var" arg="dir" op="equ" val="norm">
            <dgm:constrLst>
              <dgm:constr type="w" for="ch" forName="L" refType="w" fact="0.08"/>
              <dgm:constr type="h" for="ch" forName="L" refType="h" fact="0.75"/>
              <dgm:constr type="l" for="ch" forName="L"/>
              <dgm:constr type="l" for="ch" forName="parTx"/>
              <dgm:constr type="w" for="ch" forName="parTx" refType="w"/>
              <dgm:constr type="h" for="ch" forName="parTx" refType="h" fact="0.25"/>
              <dgm:constr type="t" for="ch" forName="parTx" refType="b" refFor="ch" refForName="L"/>
              <dgm:constr type="t" for="ch" forName="desTx" refType="w" refFor="ch" refForName="L" fact="0.6"/>
              <dgm:constr type="b" for="ch" forName="desTx" refType="t" refFor="ch" refForName="EmptyPlaceHolder"/>
              <dgm:constr type="l" for="ch" forName="desTx" refType="r" refFor="ch" refForName="L"/>
              <dgm:constr type="w" for="ch" forName="desTx" refType="w" fact="0.812"/>
              <dgm:constr type="w" for="ch" forName="EmptyPlaceHolder" refType="w" fact="0.82"/>
              <dgm:constr type="l" for="ch" forName="EmptyPlaceHolder" refType="r" refFor="ch" refForName="L"/>
              <dgm:constr type="b" for="ch" forName="EmptyPlaceHolder" refType="b" refFor="ch" refForName="L"/>
              <dgm:constr type="h" for="ch" forName="EmptyPlaceHolder" refType="t" refFor="ch" refForName="desTx"/>
            </dgm:constrLst>
          </dgm:if>
          <dgm:else name="LayoutRTL">
            <dgm:constrLst>
              <dgm:constr type="w" for="ch" forName="L" refType="w" fact="0.08"/>
              <dgm:constr type="h" for="ch" forName="L" refType="h" fact="0.75"/>
              <dgm:constr type="r" for="ch" forName="L" refType="w"/>
              <dgm:constr type="r" for="ch" forName="parTx" refType="w"/>
              <dgm:constr type="w" for="ch" forName="parTx" refType="w"/>
              <dgm:constr type="h" for="ch" forName="parTx" refType="h" fact="0.25"/>
              <dgm:constr type="t" for="ch" forName="parTx" refType="b" refFor="ch" refForName="L"/>
              <dgm:constr type="t" for="ch" forName="desTx" refType="w" refFor="ch" refForName="L" fact="0.6"/>
              <dgm:constr type="b" for="ch" forName="desTx" refType="t" refFor="ch" refForName="EmptyPlaceHolder"/>
              <dgm:constr type="r" for="ch" forName="desTx" refType="l" refFor="ch" refForName="L"/>
              <dgm:constr type="w" for="ch" forName="desTx" refType="w" fact="0.812"/>
              <dgm:constr type="w" for="ch" forName="EmptyPlaceHolder" refType="w" fact="0.82"/>
              <dgm:constr type="h" for="ch" forName="EmptyPlaceHolder" refType="w" refFor="ch" refForName="L" fact="0.6"/>
              <dgm:constr type="b" for="ch" forName="EmptyPlaceHolder" refType="b" refFor="ch" refForName="L"/>
            </dgm:constrLst>
          </dgm:else>
        </dgm:choose>
        <dgm:layoutNode name="L" styleLbl="solidFgAcc1" moveWith="parTx">
          <dgm:varLst>
            <dgm:chMax val="0"/>
            <dgm:chPref val="0"/>
          </dgm:varLst>
          <dgm:alg type="sp"/>
          <dgm:choose name="Name310">
            <dgm:if name="Name311" func="var" arg="dir" op="equ" val="norm">
              <dgm:shape xmlns:r="http://schemas.openxmlformats.org/officeDocument/2006/relationships" rot="90" type="corner" r:blip="">
                <dgm:adjLst>
                  <dgm:adj idx="1" val="0.01"/>
                  <dgm:adj idx="2" val="0.01"/>
                </dgm:adjLst>
              </dgm:shape>
            </dgm:if>
            <dgm:else name="Name312">
              <dgm:shape xmlns:r="http://schemas.openxmlformats.org/officeDocument/2006/relationships" rot="180" type="corner" r:blip="">
                <dgm:adjLst>
                  <dgm:adj idx="1" val="0.01"/>
                  <dgm:adj idx="2" val="0.01"/>
                </dgm:adjLst>
              </dgm:shape>
            </dgm:else>
          </dgm:choose>
          <dgm:presOf/>
          <dgm:constrLst/>
          <dgm:ruleLst/>
        </dgm:layoutNode>
        <dgm:layoutNode name="parTx" styleLbl="alignNode1">
          <dgm:varLst>
            <dgm:chMax val="0"/>
            <dgm:chPref val="0"/>
            <dgm:bulletEnabled val="1"/>
          </dgm:varLst>
          <dgm:alg type="tx">
            <dgm:param type="txAnchorVert" val="mid"/>
            <dgm:param type="parTxLTRAlign" val="ctr"/>
            <dgm:param type="parTxRTLAlign" val="ctr"/>
          </dgm:alg>
          <dgm:choose name="MakeFirstNodeHomePlate">
            <dgm:if name="IfFirstNode" axis="self" ptType="node" func="pos" op="equ" val="1">
              <dgm:choose name="Name110">
                <dgm:if name="Name111" func="var" arg="dir" op="equ" val="norm">
                  <dgm:shape xmlns:r="http://schemas.openxmlformats.org/officeDocument/2006/relationships" type="homePlate" r:blip="">
                    <dgm:adjLst>
                      <dgm:adj idx="1" val="0.25"/>
                    </dgm:adjLst>
                  </dgm:shape>
                </dgm:if>
                <dgm:else name="Name112">
                  <dgm:shape xmlns:r="http://schemas.openxmlformats.org/officeDocument/2006/relationships" rot="180" type="homePlate" r:blip="">
                    <dgm:adjLst>
                      <dgm:adj idx="1" val="0.25"/>
                    </dgm:adjLst>
                  </dgm:shape>
                </dgm:else>
              </dgm:choose>
            </dgm:if>
            <dgm:else name="MakeRestOfNodesChevrons"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>
                      <dgm:adj idx="1" val="0.25"/>
                    </dgm:adjLst>
                  </dgm:shape>
                </dgm:if>
                <dgm:else name="Name12">
                  <dgm:shape xmlns:r="http://schemas.openxmlformats.org/officeDocument/2006/relationships" rot="180" type="chevron" r:blip="">
                    <dgm:adjLst>
                      <dgm:adj idx="1" val="0.25"/>
                    </dgm:adjLst>
                  </dgm:shape>
                </dgm:else>
              </dgm:choose>
            </dgm:else>
          </dgm:choose>
          <dgm:presOf axis="self" ptType="node"/>
          <dgm:constrLst>
            <dgm:constr type="tMarg" refType="primFontSz"/>
            <dgm:constr type="bMarg" refType="primFontSz"/>
            <dgm:constr type="lMarg" refType="primFontSz" fact="0.5"/>
            <dgm:constr type="rMarg" refType="primFontSz" fact="0.5"/>
          </dgm:constrLst>
          <dgm:ruleLst>
            <dgm:rule type="primFontSz" val="13" fact="NaN" max="NaN"/>
          </dgm:ruleLst>
        </dgm:layoutNode>
        <dgm:layoutNode name="desTx" styleLbl="revTx" moveWith="parTx">
          <dgm:varLst>
            <dgm:chMax val="0"/>
            <dgm:chPref val="0"/>
            <dgm:bulletEnabled val="1"/>
          </dgm:varLst>
          <dgm:choose name="Name210">
            <dgm:if name="Name211" func="var" arg="dir" op="equ" val="norm">
              <dgm:alg type="tx">
                <dgm:param type="txAnchorVert" val="t"/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12">
              <dgm:alg type="tx">
                <dgm:param type="txAnchorVert" val="t"/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tMarg"/>
            <dgm:constr type="bMarg"/>
            <dgm:constr type="lMarg"/>
            <dgm:constr type="rMarg"/>
          </dgm:constrLst>
          <dgm:ruleLst>
            <dgm:rule type="primFontSz" val="11" fact="NaN" max="NaN"/>
            <dgm:rule type="secFontSz" val="9" fact="NaN" max="NaN"/>
          </dgm:ruleLst>
        </dgm:layoutNode>
        <dgm:layoutNode name="EmptyPlaceHolder">
          <dgm:alg type="sp"/>
          <dgm:shape xmlns:r="http://schemas.openxmlformats.org/officeDocument/2006/relationships" r:blip="">
            <dgm:adjLst/>
          </dgm:shape>
          <dgm:presOf/>
          <dgm:constrLst/>
        </dgm:layoutNode>
      </dgm:layoutNode>
      <dgm:forEach name="Name19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72421" cy="466725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028" y="2"/>
            <a:ext cx="2972421" cy="466725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r">
              <a:defRPr sz="1200"/>
            </a:lvl1pPr>
          </a:lstStyle>
          <a:p>
            <a:fld id="{D0C5555D-6BEF-4C41-BCC2-9E0B12DDEF2A}" type="datetimeFigureOut">
              <a:rPr lang="en-US" smtClean="0"/>
              <a:t>9/26/2023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7" tIns="45713" rIns="91427" bIns="4571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6422" y="4473576"/>
            <a:ext cx="5485158" cy="3660775"/>
          </a:xfrm>
          <a:prstGeom prst="rect">
            <a:avLst/>
          </a:prstGeom>
        </p:spPr>
        <p:txBody>
          <a:bodyPr vert="horz" lIns="91427" tIns="45713" rIns="91427" bIns="4571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8829677"/>
            <a:ext cx="2972421" cy="466725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028" y="8829677"/>
            <a:ext cx="2972421" cy="466725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r">
              <a:defRPr sz="1200"/>
            </a:lvl1pPr>
          </a:lstStyle>
          <a:p>
            <a:fld id="{A9F30AD8-45D6-41DE-BBB1-EF0CE8F7F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05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30AD8-45D6-41DE-BBB1-EF0CE8F7F4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34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30AD8-45D6-41DE-BBB1-EF0CE8F7F4D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585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30AD8-45D6-41DE-BBB1-EF0CE8F7F4D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6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30AD8-45D6-41DE-BBB1-EF0CE8F7F4D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546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30AD8-45D6-41DE-BBB1-EF0CE8F7F4D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786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30AD8-45D6-41DE-BBB1-EF0CE8F7F4D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1078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30AD8-45D6-41DE-BBB1-EF0CE8F7F4D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627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CEF2A-68F3-4D23-BF93-75369BF23B52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979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05869-329F-4EA8-8A67-260C755796F3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030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0198-A0F7-43D4-A891-AC2A0AF9C384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6298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6019F-C707-4404-9A4A-08ABE2EE0C76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84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1787B-C52C-4299-B166-C1A47DB4BEB0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094383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C1D1B-AF7D-4E4C-B9DC-8F1F8E2C21D9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6720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AF8C-EBCB-4EF2-B716-68EEDD4F8C2E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6125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19D9F-D91D-47A7-871B-6091D4D2AB5E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154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C19B0-51DE-476C-BE1D-D60D9EB025A1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822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6D4E3-B02A-48D2-A3DA-25CA464A9FA2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097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2AE25-880A-4505-BE8C-3A1838D28752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77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1371D-C932-402A-8792-BB3BDCC8E0A5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695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89479-1E6E-4FB1-B8CE-8B7933DCE490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920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D04DB-5D63-4BEE-8ED5-B7BA39214A11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134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0FED6-9946-4B77-B1E4-FC2648BBD4C5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701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1355A-B425-45D1-A48C-7C69A80ACB4A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377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782ED-7DF5-49BF-8D61-59182F078EE8}" type="datetime1">
              <a:rPr lang="en-US" smtClean="0"/>
              <a:t>9/26/2023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A84584D-C780-4E33-AAF2-9F912BE03D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987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CE23F62-48F0-4F69-9E77-7AD082B2C1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228240"/>
            <a:ext cx="7766936" cy="2263805"/>
          </a:xfrm>
        </p:spPr>
        <p:txBody>
          <a:bodyPr/>
          <a:lstStyle/>
          <a:p>
            <a:r>
              <a:rPr lang="en-US" sz="4000" dirty="0"/>
              <a:t>GTrans FY19-FY21</a:t>
            </a:r>
            <a:br>
              <a:rPr lang="en-US" sz="4000" dirty="0"/>
            </a:br>
            <a:r>
              <a:rPr lang="en-US" sz="4000" dirty="0"/>
              <a:t>Federal Transit Administration (FTA) Triennial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3EEFE3-3FEE-45EB-AB0A-D42577FC94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3552523"/>
            <a:ext cx="7766936" cy="2065129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dirty="0"/>
              <a:t>September 26, 2023</a:t>
            </a:r>
          </a:p>
          <a:p>
            <a:pPr>
              <a:spcBef>
                <a:spcPts val="600"/>
              </a:spcBef>
            </a:pPr>
            <a:r>
              <a:rPr lang="en-US" dirty="0"/>
              <a:t>Gardena City Council</a:t>
            </a:r>
          </a:p>
          <a:p>
            <a:pPr>
              <a:spcBef>
                <a:spcPts val="600"/>
              </a:spcBef>
            </a:pPr>
            <a:endParaRPr lang="en-US" dirty="0"/>
          </a:p>
          <a:p>
            <a:pPr>
              <a:lnSpc>
                <a:spcPct val="200000"/>
              </a:lnSpc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FCF7F7-A318-4B8C-87E3-940D06D12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55" y="5617653"/>
            <a:ext cx="853514" cy="847417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A9F5935-E15B-46D8-963E-24CC53DC470E}"/>
              </a:ext>
            </a:extLst>
          </p:cNvPr>
          <p:cNvSpPr txBox="1">
            <a:spLocks/>
          </p:cNvSpPr>
          <p:nvPr/>
        </p:nvSpPr>
        <p:spPr>
          <a:xfrm>
            <a:off x="829734" y="2160588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087D48D-2435-4A6B-9A02-06D12425A681}"/>
              </a:ext>
            </a:extLst>
          </p:cNvPr>
          <p:cNvSpPr txBox="1">
            <a:spLocks/>
          </p:cNvSpPr>
          <p:nvPr/>
        </p:nvSpPr>
        <p:spPr>
          <a:xfrm>
            <a:off x="829734" y="1468074"/>
            <a:ext cx="8596668" cy="4047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E85310-ACD4-3C04-8D43-469F2D62E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80875" y="6465070"/>
            <a:ext cx="683339" cy="365125"/>
          </a:xfrm>
        </p:spPr>
        <p:txBody>
          <a:bodyPr/>
          <a:lstStyle/>
          <a:p>
            <a:fld id="{3A84584D-C780-4E33-AAF2-9F912BE03DF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103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88C9B83F-64CD-41C1-925F-A08801FFD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1655065-0BD7-4422-BEC0-4401E99809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DDD90AC-ABEC-4A76-9C9C-AD0A5F8FC7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21A8AFEF-EC50-4C0B-9C64-814B76C82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CAFAA800-E117-4357-84E4-56B63EA03E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8DDFC9F4-3B45-402D-8AD7-60B3F08ED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F26A0854-FBE4-4587-B349-06BE192BD7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54A9C4C6-FF7D-470E-BFCA-CE4F60A1F0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B1721EA8-4871-45D4-B78F-AE805A3004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E5763971-E3A3-45C6-9BA8-2E032C7A55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32752E94-0E01-4AF5-A43A-F2FAD8737C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5F91420E-8708-464B-9B64-2E159E50F7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1" t="20576" b="20401"/>
          <a:stretch/>
        </p:blipFill>
        <p:spPr>
          <a:xfrm>
            <a:off x="3686591" y="-18521"/>
            <a:ext cx="7922146" cy="6858001"/>
          </a:xfrm>
          <a:custGeom>
            <a:avLst/>
            <a:gdLst>
              <a:gd name="connsiteX0" fmla="*/ 379987 w 7922146"/>
              <a:gd name="connsiteY0" fmla="*/ 0 h 6858001"/>
              <a:gd name="connsiteX1" fmla="*/ 5304971 w 7922146"/>
              <a:gd name="connsiteY1" fmla="*/ 0 h 6858001"/>
              <a:gd name="connsiteX2" fmla="*/ 7065281 w 7922146"/>
              <a:gd name="connsiteY2" fmla="*/ 0 h 6858001"/>
              <a:gd name="connsiteX3" fmla="*/ 7397540 w 7922146"/>
              <a:gd name="connsiteY3" fmla="*/ 0 h 6858001"/>
              <a:gd name="connsiteX4" fmla="*/ 7397540 w 7922146"/>
              <a:gd name="connsiteY4" fmla="*/ 1 h 6858001"/>
              <a:gd name="connsiteX5" fmla="*/ 7922146 w 7922146"/>
              <a:gd name="connsiteY5" fmla="*/ 1 h 6858001"/>
              <a:gd name="connsiteX6" fmla="*/ 7922146 w 7922146"/>
              <a:gd name="connsiteY6" fmla="*/ 6858001 h 6858001"/>
              <a:gd name="connsiteX7" fmla="*/ 7065281 w 7922146"/>
              <a:gd name="connsiteY7" fmla="*/ 6858001 h 6858001"/>
              <a:gd name="connsiteX8" fmla="*/ 7065281 w 7922146"/>
              <a:gd name="connsiteY8" fmla="*/ 6858000 h 6858001"/>
              <a:gd name="connsiteX9" fmla="*/ 5932989 w 7922146"/>
              <a:gd name="connsiteY9" fmla="*/ 6858000 h 6858001"/>
              <a:gd name="connsiteX10" fmla="*/ 5932989 w 7922146"/>
              <a:gd name="connsiteY10" fmla="*/ 6858001 h 6858001"/>
              <a:gd name="connsiteX11" fmla="*/ 27809 w 7922146"/>
              <a:gd name="connsiteY11" fmla="*/ 6858001 h 6858001"/>
              <a:gd name="connsiteX12" fmla="*/ 1803228 w 7922146"/>
              <a:gd name="connsiteY12" fmla="*/ 4521201 h 6858001"/>
              <a:gd name="connsiteX13" fmla="*/ 0 w 7922146"/>
              <a:gd name="connsiteY13" fmla="*/ 0 h 6858001"/>
              <a:gd name="connsiteX14" fmla="*/ 379987 w 7922146"/>
              <a:gd name="connsiteY14" fmla="*/ 0 h 6858001"/>
              <a:gd name="connsiteX15" fmla="*/ 0 w 7922146"/>
              <a:gd name="connsiteY15" fmla="*/ 40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61B3AA-35AC-48D2-A1E6-E7E9A53F2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867" y="1678666"/>
            <a:ext cx="4088190" cy="236909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800" dirty="0"/>
              <a:t>Thank You!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57C1A16-B8AB-4D99-A195-A38F556A6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8A9B20B-D1DD-4573-B5EC-558029519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tangle 23">
            <a:extLst>
              <a:ext uri="{FF2B5EF4-FFF2-40B4-BE49-F238E27FC236}">
                <a16:creationId xmlns:a16="http://schemas.microsoft.com/office/drawing/2014/main" id="{66D61E08-70C3-48D8-BEA0-787111DC3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9" name="Rectangle 25">
            <a:extLst>
              <a:ext uri="{FF2B5EF4-FFF2-40B4-BE49-F238E27FC236}">
                <a16:creationId xmlns:a16="http://schemas.microsoft.com/office/drawing/2014/main" id="{FC55298F-0AE5-478E-AD2B-03C2614C5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1" name="Isosceles Triangle 24">
            <a:extLst>
              <a:ext uri="{FF2B5EF4-FFF2-40B4-BE49-F238E27FC236}">
                <a16:creationId xmlns:a16="http://schemas.microsoft.com/office/drawing/2014/main" id="{C180E4EA-0B63-4779-A895-7E90E7108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3" name="Rectangle 27">
            <a:extLst>
              <a:ext uri="{FF2B5EF4-FFF2-40B4-BE49-F238E27FC236}">
                <a16:creationId xmlns:a16="http://schemas.microsoft.com/office/drawing/2014/main" id="{CEE01D9D-3DE8-4EED-B0D3-8F3C79CC7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5" name="Rectangle 28">
            <a:extLst>
              <a:ext uri="{FF2B5EF4-FFF2-40B4-BE49-F238E27FC236}">
                <a16:creationId xmlns:a16="http://schemas.microsoft.com/office/drawing/2014/main" id="{89AF5CE9-607F-43F4-8983-DCD6DA4051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7" name="Rectangle 29">
            <a:extLst>
              <a:ext uri="{FF2B5EF4-FFF2-40B4-BE49-F238E27FC236}">
                <a16:creationId xmlns:a16="http://schemas.microsoft.com/office/drawing/2014/main" id="{6EEA2DBD-9E1E-4521-8C01-F32AD18A8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9" name="Isosceles Triangle 29">
            <a:extLst>
              <a:ext uri="{FF2B5EF4-FFF2-40B4-BE49-F238E27FC236}">
                <a16:creationId xmlns:a16="http://schemas.microsoft.com/office/drawing/2014/main" id="{15BBD2C1-BA9B-46A9-A27A-33498B169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F11F27-BD45-46F0-A6A8-DE261AC1F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455" y="5617653"/>
            <a:ext cx="853514" cy="847417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C1DA81-F4C4-5854-CE76-B73A87682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278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C07DB27-039E-475E-8946-0F2723F02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94" y="360934"/>
            <a:ext cx="3729076" cy="1320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Overview of GTrans</a:t>
            </a:r>
          </a:p>
        </p:txBody>
      </p:sp>
      <p:pic>
        <p:nvPicPr>
          <p:cNvPr id="6" name="Content Placeholder 5" descr="Diagram&#10;&#10;Description automatically generated">
            <a:extLst>
              <a:ext uri="{FF2B5EF4-FFF2-40B4-BE49-F238E27FC236}">
                <a16:creationId xmlns:a16="http://schemas.microsoft.com/office/drawing/2014/main" id="{7C1A69DB-A3C0-C654-A8EF-AAA57933E90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6" t="8138" r="7821" b="7595"/>
          <a:stretch/>
        </p:blipFill>
        <p:spPr>
          <a:xfrm>
            <a:off x="5047170" y="268945"/>
            <a:ext cx="5590167" cy="6312562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C8CD941-2D76-43BD-9381-A8ED9F5B3C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2002" y="1681734"/>
            <a:ext cx="4484342" cy="4111694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b="1" dirty="0"/>
              <a:t>Providing service since 1940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b="1" dirty="0"/>
              <a:t>Six fixed routes and a paratransit service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b="1" dirty="0"/>
              <a:t>Peak Bus: 25 buses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b="1" dirty="0"/>
              <a:t>Boardings:</a:t>
            </a:r>
          </a:p>
          <a:p>
            <a:pPr marL="742950" lvl="2" indent="-34290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800" b="1" dirty="0"/>
              <a:t>Pre-COVID – nearly 3M</a:t>
            </a:r>
          </a:p>
          <a:p>
            <a:pPr marL="742950" lvl="2" indent="-34290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800" b="1" dirty="0"/>
              <a:t>Projected for 2023 - 1.9M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b="1" dirty="0"/>
              <a:t>Active fleet size 52 Buses </a:t>
            </a:r>
          </a:p>
          <a:p>
            <a:pPr marL="742950" lvl="2" indent="-34290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800" b="1" dirty="0"/>
              <a:t>6 electric buses </a:t>
            </a:r>
          </a:p>
          <a:p>
            <a:pPr marL="742950" lvl="2" indent="-34290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800" b="1" dirty="0"/>
              <a:t>18 CNG buses</a:t>
            </a:r>
          </a:p>
          <a:p>
            <a:pPr marL="742950" lvl="2" indent="-34290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800" b="1" dirty="0"/>
              <a:t>28 hybrid gasoline-electric buses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FCF7F7-A318-4B8C-87E3-940D06D12C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245" y="5916653"/>
            <a:ext cx="853514" cy="847417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087D48D-2435-4A6B-9A02-06D12425A681}"/>
              </a:ext>
            </a:extLst>
          </p:cNvPr>
          <p:cNvSpPr txBox="1">
            <a:spLocks/>
          </p:cNvSpPr>
          <p:nvPr/>
        </p:nvSpPr>
        <p:spPr>
          <a:xfrm>
            <a:off x="829734" y="1468074"/>
            <a:ext cx="8596668" cy="4047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E67629-B683-7FB2-1166-20E826098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24782" y="6398945"/>
            <a:ext cx="683339" cy="365125"/>
          </a:xfrm>
        </p:spPr>
        <p:txBody>
          <a:bodyPr/>
          <a:lstStyle/>
          <a:p>
            <a:fld id="{3A84584D-C780-4E33-AAF2-9F912BE03DFA}" type="slidenum">
              <a:rPr lang="en-US" smtClean="0">
                <a:solidFill>
                  <a:schemeClr val="tx1"/>
                </a:solidFill>
              </a:rPr>
              <a:t>2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923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903FA3-F7A7-43EA-BEAE-431D636DE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14584"/>
            <a:ext cx="8759629" cy="4754675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900" b="1" dirty="0"/>
              <a:t>Established in 1964 as the Urban Mass Transit Administration, later the Federal Transit Administration </a:t>
            </a: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sz="1900" b="1" dirty="0"/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900" b="1" dirty="0"/>
              <a:t>Provides financial and technical assistance, oversees safety measures and helps develop next-generation technology research</a:t>
            </a: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sz="1900" b="1" dirty="0"/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900" b="1" dirty="0"/>
              <a:t>Provides oversight for agencies that receive federal funds: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900" b="1" dirty="0"/>
              <a:t>“Not an Audit”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900" b="1" dirty="0"/>
              <a:t>Ensuring compliance with federal laws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900" b="1" dirty="0"/>
              <a:t>Fulfilling responsibility to prevent and identify improper payments and to ensure every dollar goes towards improving public transit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900" b="1" dirty="0"/>
              <a:t>Helping address Congressional and public questions about the use of Federal funds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C9C8297-FA92-4CD6-B013-B86F78833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58715"/>
          </a:xfrm>
        </p:spPr>
        <p:txBody>
          <a:bodyPr/>
          <a:lstStyle/>
          <a:p>
            <a:r>
              <a:rPr lang="en-US" dirty="0"/>
              <a:t>Federal Transit Administration (FTA)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636E7F-2D5E-A2BF-523F-C5C522AA5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741" y="6396468"/>
            <a:ext cx="683339" cy="365125"/>
          </a:xfrm>
        </p:spPr>
        <p:txBody>
          <a:bodyPr/>
          <a:lstStyle/>
          <a:p>
            <a:fld id="{3A84584D-C780-4E33-AAF2-9F912BE03DFA}" type="slidenum">
              <a:rPr lang="en-US" smtClean="0">
                <a:solidFill>
                  <a:schemeClr val="tx1"/>
                </a:solidFill>
              </a:rPr>
              <a:t>3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504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903FA3-F7A7-43EA-BEAE-431D636DE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951" y="1273488"/>
            <a:ext cx="10520737" cy="5488105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900" b="1" dirty="0"/>
              <a:t>Covers three years of work (FY19-21)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900" b="1" dirty="0"/>
              <a:t>Takes several months to prepare responses/provide documentation to FTA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900" b="1" dirty="0"/>
              <a:t>Involves all Divisions of transit agency</a:t>
            </a: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900" b="1" dirty="0"/>
              <a:t>Review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900" b="1" dirty="0"/>
              <a:t>Takes place over 2-3 days, held virtually or on-site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900" b="1" dirty="0"/>
              <a:t>Performed by consulting firms hired by FTA, used across the nation in reviews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900" b="1" dirty="0"/>
              <a:t>Entrance and Exit Conferences with FTA Regional Administrator and Los Angeles Program Administrators</a:t>
            </a:r>
          </a:p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900" b="1" dirty="0"/>
              <a:t>Results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900" b="1" dirty="0"/>
              <a:t>Areas for improvement are called ‘deficiencies’, not ‘findings’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900" b="1" dirty="0"/>
              <a:t>Focus is on recipient making corrective actions to bring program into compliance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1900" b="1" dirty="0"/>
              <a:t>Work with FTA on schedule to document corrective action on deficiencies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C9C8297-FA92-4CD6-B013-B86F78833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58715"/>
          </a:xfrm>
        </p:spPr>
        <p:txBody>
          <a:bodyPr/>
          <a:lstStyle/>
          <a:p>
            <a:r>
              <a:rPr lang="en-US" dirty="0"/>
              <a:t>FTA Triennial Reviews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636E7F-2D5E-A2BF-523F-C5C522AA5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741" y="6396468"/>
            <a:ext cx="683339" cy="365125"/>
          </a:xfrm>
        </p:spPr>
        <p:txBody>
          <a:bodyPr/>
          <a:lstStyle/>
          <a:p>
            <a:fld id="{3A84584D-C780-4E33-AAF2-9F912BE03DFA}" type="slidenum">
              <a:rPr lang="en-US" smtClean="0">
                <a:solidFill>
                  <a:schemeClr val="tx1"/>
                </a:solidFill>
              </a:rPr>
              <a:t>4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872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903FA3-F7A7-43EA-BEAE-431D636DE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967" y="1468315"/>
            <a:ext cx="9524143" cy="4450422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000" b="1" dirty="0"/>
              <a:t>GTrans’ Review Covered 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b="1" dirty="0"/>
              <a:t>11 Federal grants worth nearly $80M 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b="1" dirty="0"/>
              <a:t>Represented capital, operating and COVID-emergency funding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000" b="1" dirty="0"/>
              <a:t>Capital projects included:</a:t>
            </a:r>
          </a:p>
          <a:p>
            <a:pPr lvl="2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000" b="1" dirty="0"/>
              <a:t>Bus purchases</a:t>
            </a:r>
          </a:p>
          <a:p>
            <a:pPr lvl="2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000" b="1" dirty="0"/>
              <a:t>Non-revenue vehicles</a:t>
            </a:r>
          </a:p>
          <a:p>
            <a:pPr lvl="2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000" b="1" dirty="0"/>
              <a:t>Bus stop amenities, trash cans, bus stop signs, seating lighting, etc.</a:t>
            </a:r>
          </a:p>
          <a:p>
            <a:pPr lvl="2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000" b="1" dirty="0"/>
              <a:t>Major capital projects such as CNG Station, campus electrification, GRID, operations management software, etc.</a:t>
            </a:r>
          </a:p>
          <a:p>
            <a:pPr lvl="2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000" b="1" dirty="0"/>
              <a:t>Bus components</a:t>
            </a:r>
          </a:p>
          <a:p>
            <a:pPr lvl="2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000" b="1" dirty="0"/>
              <a:t>Tires</a:t>
            </a:r>
          </a:p>
          <a:p>
            <a:pPr lvl="1">
              <a:lnSpc>
                <a:spcPct val="14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sz="1900" b="1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C9C8297-FA92-4CD6-B013-B86F78833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58715"/>
          </a:xfrm>
        </p:spPr>
        <p:txBody>
          <a:bodyPr/>
          <a:lstStyle/>
          <a:p>
            <a:r>
              <a:rPr lang="en-US" dirty="0"/>
              <a:t>FTA Triennial Review - GTrans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636E7F-2D5E-A2BF-523F-C5C522AA5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741" y="6396468"/>
            <a:ext cx="683339" cy="365125"/>
          </a:xfrm>
        </p:spPr>
        <p:txBody>
          <a:bodyPr/>
          <a:lstStyle/>
          <a:p>
            <a:fld id="{3A84584D-C780-4E33-AAF2-9F912BE03DFA}" type="slidenum">
              <a:rPr lang="en-US" smtClean="0">
                <a:solidFill>
                  <a:schemeClr val="tx1"/>
                </a:solidFill>
              </a:rPr>
              <a:t>5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263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903FA3-F7A7-43EA-BEAE-431D636DE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657" y="1335641"/>
            <a:ext cx="10038613" cy="5691882"/>
          </a:xfrm>
        </p:spPr>
        <p:txBody>
          <a:bodyPr numCol="2">
            <a:normAutofit fontScale="47500" lnSpcReduction="20000"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Legal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Financial Management and Capacity 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Technical Capacity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800" b="1" dirty="0"/>
              <a:t>Award Management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800" b="1" dirty="0"/>
              <a:t>Program Management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800" b="1" dirty="0"/>
              <a:t>Project Management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Transit Asset Management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Satisfactory Continuing Control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Maintenance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Procurement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Disadvantaged Business Enterprise (DBE)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Title VI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Americans with Disabilities Act (ADA)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800" b="1" dirty="0"/>
              <a:t>Complementary Paratransit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800" b="1" dirty="0"/>
              <a:t>Fixed Route Operations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Equal Employment Opportunity (EEO)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School Bus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Charter Bus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Drug Free Workplace Act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Drug and Alcohol Program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Section 5307 Program Requirements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4500" b="1" dirty="0"/>
              <a:t>Public Transportation Agency Safety Plan (PTASP)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C9C8297-FA92-4CD6-B013-B86F78833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58715"/>
          </a:xfrm>
        </p:spPr>
        <p:txBody>
          <a:bodyPr/>
          <a:lstStyle/>
          <a:p>
            <a:r>
              <a:rPr lang="en-US" dirty="0"/>
              <a:t>FTA Triennial Reviews – Areas of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D3FB10-6A96-DFB8-56C5-0C5DF44AC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96007" y="6405347"/>
            <a:ext cx="683339" cy="365125"/>
          </a:xfrm>
        </p:spPr>
        <p:txBody>
          <a:bodyPr/>
          <a:lstStyle/>
          <a:p>
            <a:fld id="{3A84584D-C780-4E33-AAF2-9F912BE03DFA}" type="slidenum">
              <a:rPr lang="en-US" smtClean="0">
                <a:solidFill>
                  <a:schemeClr val="tx1"/>
                </a:solidFill>
              </a:rPr>
              <a:t>6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139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C9C8297-FA92-4CD6-B013-B86F78833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856195" cy="1452282"/>
          </a:xfrm>
        </p:spPr>
        <p:txBody>
          <a:bodyPr>
            <a:normAutofit/>
          </a:bodyPr>
          <a:lstStyle/>
          <a:p>
            <a:r>
              <a:rPr lang="en-US" sz="3200" dirty="0"/>
              <a:t>Nationwide Trends in Deficiencies for </a:t>
            </a:r>
            <a:br>
              <a:rPr lang="en-US" sz="3200" dirty="0"/>
            </a:br>
            <a:r>
              <a:rPr lang="en-US" sz="3200" dirty="0"/>
              <a:t>FY22 FTA Triennial Reviews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D3FB10-6A96-DFB8-56C5-0C5DF44AC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96007" y="6405347"/>
            <a:ext cx="683339" cy="365125"/>
          </a:xfrm>
        </p:spPr>
        <p:txBody>
          <a:bodyPr/>
          <a:lstStyle/>
          <a:p>
            <a:fld id="{3A84584D-C780-4E33-AAF2-9F912BE03DFA}" type="slidenum">
              <a:rPr lang="en-US" smtClean="0">
                <a:solidFill>
                  <a:schemeClr val="tx1"/>
                </a:solidFill>
              </a:rPr>
              <a:t>7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F52C661-8F7B-B29B-9941-6ACDABF2C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718800"/>
            <a:ext cx="8596668" cy="3880773"/>
          </a:xfrm>
        </p:spPr>
        <p:txBody>
          <a:bodyPr/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CDBC7E97-CC20-B182-05A6-2F2C61941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491976"/>
              </p:ext>
            </p:extLst>
          </p:nvPr>
        </p:nvGraphicFramePr>
        <p:xfrm>
          <a:off x="688368" y="1988562"/>
          <a:ext cx="7962474" cy="4040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7152">
                  <a:extLst>
                    <a:ext uri="{9D8B030D-6E8A-4147-A177-3AD203B41FA5}">
                      <a16:colId xmlns:a16="http://schemas.microsoft.com/office/drawing/2014/main" val="1360173545"/>
                    </a:ext>
                  </a:extLst>
                </a:gridCol>
                <a:gridCol w="2185322">
                  <a:extLst>
                    <a:ext uri="{9D8B030D-6E8A-4147-A177-3AD203B41FA5}">
                      <a16:colId xmlns:a16="http://schemas.microsoft.com/office/drawing/2014/main" val="1105354511"/>
                    </a:ext>
                  </a:extLst>
                </a:gridCol>
              </a:tblGrid>
              <a:tr h="40743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Deficiency </a:t>
                      </a:r>
                    </a:p>
                    <a:p>
                      <a:pPr algn="ctr"/>
                      <a:r>
                        <a:rPr lang="en-US" sz="2400" dirty="0"/>
                        <a:t>Areas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Percentage of Nationwide </a:t>
                      </a:r>
                    </a:p>
                    <a:p>
                      <a:pPr algn="ctr"/>
                      <a:r>
                        <a:rPr lang="en-US" sz="2400" dirty="0"/>
                        <a:t>Total in FY22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5225"/>
                  </a:ext>
                </a:extLst>
              </a:tr>
              <a:tr h="407433">
                <a:tc>
                  <a:txBody>
                    <a:bodyPr/>
                    <a:lstStyle/>
                    <a:p>
                      <a:r>
                        <a:rPr lang="en-US" sz="2000" b="1" dirty="0"/>
                        <a:t>Procurement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27%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8036646"/>
                  </a:ext>
                </a:extLst>
              </a:tr>
              <a:tr h="407433">
                <a:tc>
                  <a:txBody>
                    <a:bodyPr/>
                    <a:lstStyle/>
                    <a:p>
                      <a:r>
                        <a:rPr lang="en-US" sz="2000" b="1" dirty="0"/>
                        <a:t>Disadvantaged Business Enterprise (DBE)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16%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9434437"/>
                  </a:ext>
                </a:extLst>
              </a:tr>
              <a:tr h="407433">
                <a:tc>
                  <a:txBody>
                    <a:bodyPr/>
                    <a:lstStyle/>
                    <a:p>
                      <a:r>
                        <a:rPr lang="en-US" sz="2000" b="1" dirty="0"/>
                        <a:t>ADA Complementary Paratransit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9410784"/>
                  </a:ext>
                </a:extLst>
              </a:tr>
              <a:tr h="407433">
                <a:tc>
                  <a:txBody>
                    <a:bodyPr/>
                    <a:lstStyle/>
                    <a:p>
                      <a:r>
                        <a:rPr lang="en-US" sz="2000" b="1" dirty="0"/>
                        <a:t>Financial Management/Capacity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9840491"/>
                  </a:ext>
                </a:extLst>
              </a:tr>
              <a:tr h="407433">
                <a:tc>
                  <a:txBody>
                    <a:bodyPr/>
                    <a:lstStyle/>
                    <a:p>
                      <a:r>
                        <a:rPr lang="en-US" sz="2000" b="1" dirty="0"/>
                        <a:t>ADA Fixed Route Operations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4696055"/>
                  </a:ext>
                </a:extLst>
              </a:tr>
              <a:tr h="407433">
                <a:tc>
                  <a:txBody>
                    <a:bodyPr/>
                    <a:lstStyle/>
                    <a:p>
                      <a:r>
                        <a:rPr lang="en-US" sz="2000" b="1" dirty="0"/>
                        <a:t>Title VI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62052"/>
                  </a:ext>
                </a:extLst>
              </a:tr>
              <a:tr h="407433">
                <a:tc>
                  <a:txBody>
                    <a:bodyPr/>
                    <a:lstStyle/>
                    <a:p>
                      <a:r>
                        <a:rPr lang="en-US" sz="2000" b="1" dirty="0"/>
                        <a:t>Satisfactory Continuing 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481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1178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C9C8297-FA92-4CD6-B013-B86F78833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32338"/>
          </a:xfrm>
        </p:spPr>
        <p:txBody>
          <a:bodyPr/>
          <a:lstStyle/>
          <a:p>
            <a:r>
              <a:rPr lang="en-US" dirty="0"/>
              <a:t>GTrans FTA Triennial Reviews – A History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1FF738-FC22-AE7B-302A-0F2DDCE50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40395" y="6431300"/>
            <a:ext cx="683339" cy="365125"/>
          </a:xfrm>
        </p:spPr>
        <p:txBody>
          <a:bodyPr/>
          <a:lstStyle/>
          <a:p>
            <a:fld id="{3A84584D-C780-4E33-AAF2-9F912BE03DFA}" type="slidenum">
              <a:rPr lang="en-US" smtClean="0">
                <a:solidFill>
                  <a:schemeClr val="tx1"/>
                </a:solidFill>
              </a:rPr>
              <a:t>8</a:t>
            </a:fld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6" name="Content Placeholder 6" descr="timeline SmartArt Graphic">
            <a:extLst>
              <a:ext uri="{FF2B5EF4-FFF2-40B4-BE49-F238E27FC236}">
                <a16:creationId xmlns:a16="http://schemas.microsoft.com/office/drawing/2014/main" id="{3EE4B74A-32EB-F3F8-E056-FD89075FF9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0739673"/>
              </p:ext>
            </p:extLst>
          </p:nvPr>
        </p:nvGraphicFramePr>
        <p:xfrm>
          <a:off x="338091" y="1025769"/>
          <a:ext cx="9746942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94161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65A2A-FAC9-DB40-F46D-9C9A44D63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 to the Team for a Job Well Done!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E52C3-F949-721E-AAFC-458BFDF86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GTrans Administration Division</a:t>
            </a:r>
          </a:p>
          <a:p>
            <a:r>
              <a:rPr lang="en-US" sz="2800" b="1" dirty="0"/>
              <a:t>GTrans Operations Division</a:t>
            </a:r>
          </a:p>
          <a:p>
            <a:r>
              <a:rPr lang="en-US" sz="2800" b="1" dirty="0"/>
              <a:t>GTrans Maintenance and Facilities Division</a:t>
            </a:r>
          </a:p>
          <a:p>
            <a:r>
              <a:rPr lang="en-US" sz="2800" b="1" dirty="0"/>
              <a:t>City of Gardena Human Resources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AEC87F-6A7B-DE02-B612-4CA4D3C58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4584D-C780-4E33-AAF2-9F912BE03DF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63575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16511</TotalTime>
  <Words>518</Words>
  <Application>Microsoft Office PowerPoint</Application>
  <PresentationFormat>Widescreen</PresentationFormat>
  <Paragraphs>127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Trebuchet MS</vt:lpstr>
      <vt:lpstr>Wingdings</vt:lpstr>
      <vt:lpstr>Wingdings 3</vt:lpstr>
      <vt:lpstr>Facet</vt:lpstr>
      <vt:lpstr>GTrans FY19-FY21 Federal Transit Administration (FTA) Triennial Review</vt:lpstr>
      <vt:lpstr>Overview of GTrans</vt:lpstr>
      <vt:lpstr>Federal Transit Administration (FTA)</vt:lpstr>
      <vt:lpstr>FTA Triennial Reviews</vt:lpstr>
      <vt:lpstr>FTA Triennial Review - GTrans</vt:lpstr>
      <vt:lpstr>FTA Triennial Reviews – Areas of Review</vt:lpstr>
      <vt:lpstr>Nationwide Trends in Deficiencies for  FY22 FTA Triennial Reviews</vt:lpstr>
      <vt:lpstr>GTrans FTA Triennial Reviews – A History</vt:lpstr>
      <vt:lpstr>Thanks to the Team for a Job Well Done!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GTrans Service Change  Community Meeting</dc:title>
  <dc:creator>Amelia Soto</dc:creator>
  <cp:lastModifiedBy>Becky Romero</cp:lastModifiedBy>
  <cp:revision>63</cp:revision>
  <cp:lastPrinted>2023-09-25T15:27:40Z</cp:lastPrinted>
  <dcterms:created xsi:type="dcterms:W3CDTF">2019-08-15T18:58:51Z</dcterms:created>
  <dcterms:modified xsi:type="dcterms:W3CDTF">2023-09-27T02:21:00Z</dcterms:modified>
</cp:coreProperties>
</file>